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Masters/slideMaster55.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Masters/slideMaster44.xml" ContentType="application/vnd.openxmlformats-officedocument.presentationml.slideMaster+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theme/theme29.xml" ContentType="application/vnd.openxmlformats-officedocument.theme+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Masters/slideMaster33.xml" ContentType="application/vnd.openxmlformats-officedocument.presentationml.slideMaster+xml"/>
  <Override PartName="/ppt/tableStyles.xml" ContentType="application/vnd.openxmlformats-officedocument.presentationml.tableStyles+xml"/>
  <Override PartName="/ppt/theme/theme54.xml" ContentType="application/vnd.openxmlformats-officedocument.them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43.xml" ContentType="application/vnd.openxmlformats-officedocument.theme+xml"/>
  <Override PartName="/ppt/notesSlides/notesSlide30.xml" ContentType="application/vnd.openxmlformats-officedocument.presentationml.notesSlide+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Masters/slideMaster49.xml" ContentType="application/vnd.openxmlformats-officedocument.presentationml.slideMaster+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theme/theme59.xml" ContentType="application/vnd.openxmlformats-officedocument.them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theme/theme37.xml" ContentType="application/vnd.openxmlformats-officedocument.theme+xml"/>
  <Override PartName="/ppt/theme/theme48.xml" ContentType="application/vnd.openxmlformats-officedocument.them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Masters/slideMaster52.xml" ContentType="application/vnd.openxmlformats-officedocument.presentationml.slideMaster+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62.xml" ContentType="application/vnd.openxmlformats-officedocument.theme+xml"/>
  <Override PartName="/ppt/theme/theme40.xml" ContentType="application/vnd.openxmlformats-officedocument.theme+xml"/>
  <Override PartName="/ppt/theme/theme51.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Masters/slideMaster57.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Masters/slideMaster46.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Masters/slideMaster35.xml" ContentType="application/vnd.openxmlformats-officedocument.presentationml.slideMaster+xml"/>
  <Override PartName="/ppt/slides/slide41.xml" ContentType="application/vnd.openxmlformats-officedocument.presentationml.slide+xml"/>
  <Override PartName="/ppt/slideLayouts/slideLayout51.xml" ContentType="application/vnd.openxmlformats-officedocument.presentationml.slideLayout+xml"/>
  <Override PartName="/ppt/theme/theme56.xml" ContentType="application/vnd.openxmlformats-officedocument.them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theme/theme45.xml" ContentType="application/vnd.openxmlformats-officedocument.theme+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Masters/slideMaster60.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Masters/slideMaster29.xml" ContentType="application/vnd.openxmlformats-officedocument.presentationml.slideMaster+xml"/>
  <Override PartName="/ppt/slideMasters/slideMaster58.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Masters/slideMaster47.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heme/theme39.xml" ContentType="application/vnd.openxmlformats-officedocument.theme+xml"/>
  <Override PartName="/ppt/slideLayouts/slideLayout63.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Masters/slideMaster54.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heme/theme46.xml" ContentType="application/vnd.openxmlformats-officedocument.theme+xml"/>
  <Override PartName="/ppt/theme/theme57.xml" ContentType="application/vnd.openxmlformats-officedocument.theme+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Masters/slideMaster14.xml" ContentType="application/vnd.openxmlformats-officedocument.presentationml.slideMaster+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35.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Masters/slideMaster50.xml" ContentType="application/vnd.openxmlformats-officedocument.presentationml.slideMaster+xml"/>
  <Override PartName="/ppt/theme/theme24.xml" ContentType="application/vnd.openxmlformats-officedocument.theme+xml"/>
  <Override PartName="/ppt/theme/theme42.xml" ContentType="application/vnd.openxmlformats-officedocument.theme+xml"/>
  <Override PartName="/ppt/theme/theme53.xml" ContentType="application/vnd.openxmlformats-officedocument.them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31.xml" ContentType="application/vnd.openxmlformats-officedocument.theme+xml"/>
  <Override PartName="/ppt/theme/theme60.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theme/theme20.xml" ContentType="application/vnd.openxmlformats-officedocument.theme+xml"/>
  <Override PartName="/ppt/slideLayouts/slideLayout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Masters/slideMaster48.xml" ContentType="application/vnd.openxmlformats-officedocument.presentationml.slideMaster+xml"/>
  <Override PartName="/ppt/slideMasters/slideMaster59.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Masters/slideMaster37.xml" ContentType="application/vnd.openxmlformats-officedocument.presentationml.slideMaster+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theme/theme58.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theme/theme47.xml" ContentType="application/vnd.openxmlformats-officedocument.theme+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Masters/slideMaster51.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notesSlides/notesSlide23.xml" ContentType="application/vnd.openxmlformats-officedocument.presentationml.notesSlide+xml"/>
  <Override PartName="/ppt/slideMasters/slideMaster40.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theme/theme61.xml" ContentType="application/vnd.openxmlformats-officedocument.theme+xml"/>
  <Override PartName="/ppt/notesSlides/notesSlide12.xml" ContentType="application/vnd.openxmlformats-officedocument.presentationml.notesSlide+xml"/>
  <Override PartName="/ppt/theme/theme50.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Masters/slideMaster56.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theme/theme44.xml" ContentType="application/vnd.openxmlformats-officedocument.theme+xml"/>
  <Override PartName="/ppt/theme/theme55.xml" ContentType="application/vnd.openxmlformats-officedocument.theme+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heme/theme33.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heme/theme22.xml" ContentType="application/vnd.openxmlformats-officedocument.theme+xml"/>
  <Override PartName="/ppt/handoutMasters/handoutMaster1.xml" ContentType="application/vnd.openxmlformats-officedocument.presentationml.handoutMaster+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Masters/slideMaster28.xml" ContentType="application/vnd.openxmlformats-officedocument.presentationml.slideMaster+xml"/>
  <Override PartName="/ppt/slides/slide34.xml" ContentType="application/vnd.openxmlformats-officedocument.presentationml.slide+xml"/>
  <Override PartName="/ppt/slideLayouts/slideLayout44.xml" ContentType="application/vnd.openxmlformats-officedocument.presentationml.slideLayout+xml"/>
  <Override PartName="/ppt/theme/theme49.xml" ContentType="application/vnd.openxmlformats-officedocument.theme+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Masters/slideMaster53.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Override PartName="/ppt/notesSlides/notesSlide25.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Masters/slideMaster31.xml" ContentType="application/vnd.openxmlformats-officedocument.presentationml.slideMaster+xml"/>
  <Override PartName="/ppt/theme/theme52.xml" ContentType="application/vnd.openxmlformats-officedocument.them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41.xml" ContentType="application/vnd.openxmlformats-officedocument.theme+xml"/>
  <Override PartName="/ppt/theme/theme30.xml" ContentType="application/vnd.openxmlformats-officedocument.theme+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44" r:id="rId1"/>
    <p:sldMasterId id="2147483808" r:id="rId2"/>
    <p:sldMasterId id="2147483810" r:id="rId3"/>
    <p:sldMasterId id="2147483812" r:id="rId4"/>
    <p:sldMasterId id="2147483814" r:id="rId5"/>
    <p:sldMasterId id="2147483816" r:id="rId6"/>
    <p:sldMasterId id="2147483818" r:id="rId7"/>
    <p:sldMasterId id="2147483820" r:id="rId8"/>
    <p:sldMasterId id="2147483822" r:id="rId9"/>
    <p:sldMasterId id="2147483824" r:id="rId10"/>
    <p:sldMasterId id="2147483826" r:id="rId11"/>
    <p:sldMasterId id="2147483828" r:id="rId12"/>
    <p:sldMasterId id="2147483830" r:id="rId13"/>
    <p:sldMasterId id="2147483832" r:id="rId14"/>
    <p:sldMasterId id="2147483834" r:id="rId15"/>
    <p:sldMasterId id="2147483836" r:id="rId16"/>
    <p:sldMasterId id="2147483838" r:id="rId17"/>
    <p:sldMasterId id="2147483840" r:id="rId18"/>
    <p:sldMasterId id="2147483842" r:id="rId19"/>
    <p:sldMasterId id="2147483844" r:id="rId20"/>
    <p:sldMasterId id="2147483846" r:id="rId21"/>
    <p:sldMasterId id="2147483848" r:id="rId22"/>
    <p:sldMasterId id="2147483850" r:id="rId23"/>
    <p:sldMasterId id="2147483852" r:id="rId24"/>
    <p:sldMasterId id="2147483854" r:id="rId25"/>
    <p:sldMasterId id="2147483856" r:id="rId26"/>
    <p:sldMasterId id="2147483858" r:id="rId27"/>
    <p:sldMasterId id="2147483860" r:id="rId28"/>
    <p:sldMasterId id="2147483862" r:id="rId29"/>
    <p:sldMasterId id="2147483864" r:id="rId30"/>
    <p:sldMasterId id="2147483866" r:id="rId31"/>
    <p:sldMasterId id="2147483868" r:id="rId32"/>
    <p:sldMasterId id="2147483870" r:id="rId33"/>
    <p:sldMasterId id="2147483872" r:id="rId34"/>
    <p:sldMasterId id="2147483874" r:id="rId35"/>
    <p:sldMasterId id="2147483876" r:id="rId36"/>
    <p:sldMasterId id="2147483878" r:id="rId37"/>
    <p:sldMasterId id="2147483880" r:id="rId38"/>
    <p:sldMasterId id="2147483882" r:id="rId39"/>
    <p:sldMasterId id="2147483884" r:id="rId40"/>
    <p:sldMasterId id="2147483886" r:id="rId41"/>
    <p:sldMasterId id="2147483888" r:id="rId42"/>
    <p:sldMasterId id="2147483890" r:id="rId43"/>
    <p:sldMasterId id="2147483892" r:id="rId44"/>
    <p:sldMasterId id="2147483894" r:id="rId45"/>
    <p:sldMasterId id="2147483896" r:id="rId46"/>
    <p:sldMasterId id="2147483898" r:id="rId47"/>
    <p:sldMasterId id="2147483900" r:id="rId48"/>
    <p:sldMasterId id="2147483902" r:id="rId49"/>
    <p:sldMasterId id="2147483904" r:id="rId50"/>
    <p:sldMasterId id="2147483906" r:id="rId51"/>
    <p:sldMasterId id="2147483908" r:id="rId52"/>
    <p:sldMasterId id="2147483910" r:id="rId53"/>
    <p:sldMasterId id="2147483912" r:id="rId54"/>
    <p:sldMasterId id="2147483914" r:id="rId55"/>
    <p:sldMasterId id="2147483916" r:id="rId56"/>
    <p:sldMasterId id="2147483918" r:id="rId57"/>
    <p:sldMasterId id="2147483920" r:id="rId58"/>
    <p:sldMasterId id="2147483922" r:id="rId59"/>
    <p:sldMasterId id="2147483924" r:id="rId60"/>
  </p:sldMasterIdLst>
  <p:notesMasterIdLst>
    <p:notesMasterId r:id="rId126"/>
  </p:notesMasterIdLst>
  <p:handoutMasterIdLst>
    <p:handoutMasterId r:id="rId127"/>
  </p:handoutMasterIdLst>
  <p:sldIdLst>
    <p:sldId id="256" r:id="rId61"/>
    <p:sldId id="319" r:id="rId62"/>
    <p:sldId id="287" r:id="rId63"/>
    <p:sldId id="320" r:id="rId64"/>
    <p:sldId id="288" r:id="rId65"/>
    <p:sldId id="322" r:id="rId66"/>
    <p:sldId id="385" r:id="rId67"/>
    <p:sldId id="386" r:id="rId68"/>
    <p:sldId id="387" r:id="rId69"/>
    <p:sldId id="388" r:id="rId70"/>
    <p:sldId id="389" r:id="rId71"/>
    <p:sldId id="390" r:id="rId72"/>
    <p:sldId id="391" r:id="rId73"/>
    <p:sldId id="392" r:id="rId74"/>
    <p:sldId id="393" r:id="rId75"/>
    <p:sldId id="394" r:id="rId76"/>
    <p:sldId id="395" r:id="rId77"/>
    <p:sldId id="396" r:id="rId78"/>
    <p:sldId id="397" r:id="rId79"/>
    <p:sldId id="398" r:id="rId80"/>
    <p:sldId id="399" r:id="rId81"/>
    <p:sldId id="400" r:id="rId82"/>
    <p:sldId id="401" r:id="rId83"/>
    <p:sldId id="402" r:id="rId84"/>
    <p:sldId id="403" r:id="rId85"/>
    <p:sldId id="404" r:id="rId86"/>
    <p:sldId id="405" r:id="rId87"/>
    <p:sldId id="406" r:id="rId88"/>
    <p:sldId id="407" r:id="rId89"/>
    <p:sldId id="408" r:id="rId90"/>
    <p:sldId id="409" r:id="rId91"/>
    <p:sldId id="410"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 id="378" r:id="rId119"/>
    <p:sldId id="379" r:id="rId120"/>
    <p:sldId id="380" r:id="rId121"/>
    <p:sldId id="381" r:id="rId122"/>
    <p:sldId id="382" r:id="rId123"/>
    <p:sldId id="383" r:id="rId124"/>
    <p:sldId id="384" r:id="rId12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84"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Times" pitchFamily="-84"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Times" pitchFamily="-84"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Times" pitchFamily="-84"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Times" pitchFamily="-84" charset="0"/>
        <a:ea typeface="ＭＳ Ｐゴシック" pitchFamily="-84" charset="-128"/>
        <a:cs typeface="+mn-cs"/>
      </a:defRPr>
    </a:lvl5pPr>
    <a:lvl6pPr marL="2286000" algn="l" defTabSz="914400" rtl="0" eaLnBrk="1" latinLnBrk="0" hangingPunct="1">
      <a:defRPr sz="2400" kern="1200">
        <a:solidFill>
          <a:schemeClr val="tx1"/>
        </a:solidFill>
        <a:latin typeface="Times" pitchFamily="-84" charset="0"/>
        <a:ea typeface="ＭＳ Ｐゴシック" pitchFamily="-84" charset="-128"/>
        <a:cs typeface="+mn-cs"/>
      </a:defRPr>
    </a:lvl6pPr>
    <a:lvl7pPr marL="2743200" algn="l" defTabSz="914400" rtl="0" eaLnBrk="1" latinLnBrk="0" hangingPunct="1">
      <a:defRPr sz="2400" kern="1200">
        <a:solidFill>
          <a:schemeClr val="tx1"/>
        </a:solidFill>
        <a:latin typeface="Times" pitchFamily="-84" charset="0"/>
        <a:ea typeface="ＭＳ Ｐゴシック" pitchFamily="-84" charset="-128"/>
        <a:cs typeface="+mn-cs"/>
      </a:defRPr>
    </a:lvl7pPr>
    <a:lvl8pPr marL="3200400" algn="l" defTabSz="914400" rtl="0" eaLnBrk="1" latinLnBrk="0" hangingPunct="1">
      <a:defRPr sz="2400" kern="1200">
        <a:solidFill>
          <a:schemeClr val="tx1"/>
        </a:solidFill>
        <a:latin typeface="Times" pitchFamily="-84" charset="0"/>
        <a:ea typeface="ＭＳ Ｐゴシック" pitchFamily="-84" charset="-128"/>
        <a:cs typeface="+mn-cs"/>
      </a:defRPr>
    </a:lvl8pPr>
    <a:lvl9pPr marL="3657600" algn="l" defTabSz="914400" rtl="0" eaLnBrk="1" latinLnBrk="0" hangingPunct="1">
      <a:defRPr sz="2400" kern="1200">
        <a:solidFill>
          <a:schemeClr val="tx1"/>
        </a:solidFill>
        <a:latin typeface="Times" pitchFamily="-84" charset="0"/>
        <a:ea typeface="ＭＳ Ｐゴシック" pitchFamily="-8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1F6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4588" autoAdjust="0"/>
  </p:normalViewPr>
  <p:slideViewPr>
    <p:cSldViewPr>
      <p:cViewPr varScale="1">
        <p:scale>
          <a:sx n="19" d="100"/>
          <a:sy n="19" d="100"/>
        </p:scale>
        <p:origin x="-276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5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3.xml"/><Relationship Id="rId68" Type="http://schemas.openxmlformats.org/officeDocument/2006/relationships/slide" Target="slides/slide8.xml"/><Relationship Id="rId84" Type="http://schemas.openxmlformats.org/officeDocument/2006/relationships/slide" Target="slides/slide24.xml"/><Relationship Id="rId89" Type="http://schemas.openxmlformats.org/officeDocument/2006/relationships/slide" Target="slides/slide29.xml"/><Relationship Id="rId112" Type="http://schemas.openxmlformats.org/officeDocument/2006/relationships/slide" Target="slides/slide52.xml"/><Relationship Id="rId16" Type="http://schemas.openxmlformats.org/officeDocument/2006/relationships/slideMaster" Target="slideMasters/slideMaster16.xml"/><Relationship Id="rId107" Type="http://schemas.openxmlformats.org/officeDocument/2006/relationships/slide" Target="slides/slide4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14.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30.xml"/><Relationship Id="rId95" Type="http://schemas.openxmlformats.org/officeDocument/2006/relationships/slide" Target="slides/slide3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Master" Target="slideMasters/slideMaster56.xml"/><Relationship Id="rId64" Type="http://schemas.openxmlformats.org/officeDocument/2006/relationships/slide" Target="slides/slide4.xml"/><Relationship Id="rId69" Type="http://schemas.openxmlformats.org/officeDocument/2006/relationships/slide" Target="slides/slide9.xml"/><Relationship Id="rId77" Type="http://schemas.openxmlformats.org/officeDocument/2006/relationships/slide" Target="slides/slide17.xml"/><Relationship Id="rId100" Type="http://schemas.openxmlformats.org/officeDocument/2006/relationships/slide" Target="slides/slide40.xml"/><Relationship Id="rId105" Type="http://schemas.openxmlformats.org/officeDocument/2006/relationships/slide" Target="slides/slide45.xml"/><Relationship Id="rId113" Type="http://schemas.openxmlformats.org/officeDocument/2006/relationships/slide" Target="slides/slide53.xml"/><Relationship Id="rId118" Type="http://schemas.openxmlformats.org/officeDocument/2006/relationships/slide" Target="slides/slide58.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2.xml"/><Relationship Id="rId80" Type="http://schemas.openxmlformats.org/officeDocument/2006/relationships/slide" Target="slides/slide20.xml"/><Relationship Id="rId85" Type="http://schemas.openxmlformats.org/officeDocument/2006/relationships/slide" Target="slides/slide25.xml"/><Relationship Id="rId93" Type="http://schemas.openxmlformats.org/officeDocument/2006/relationships/slide" Target="slides/slide33.xml"/><Relationship Id="rId98" Type="http://schemas.openxmlformats.org/officeDocument/2006/relationships/slide" Target="slides/slide38.xml"/><Relationship Id="rId121"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 Target="slides/slide7.xml"/><Relationship Id="rId103" Type="http://schemas.openxmlformats.org/officeDocument/2006/relationships/slide" Target="slides/slide43.xml"/><Relationship Id="rId108" Type="http://schemas.openxmlformats.org/officeDocument/2006/relationships/slide" Target="slides/slide48.xml"/><Relationship Id="rId116" Type="http://schemas.openxmlformats.org/officeDocument/2006/relationships/slide" Target="slides/slide56.xml"/><Relationship Id="rId124" Type="http://schemas.openxmlformats.org/officeDocument/2006/relationships/slide" Target="slides/slide64.xml"/><Relationship Id="rId129"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2.xml"/><Relationship Id="rId70" Type="http://schemas.openxmlformats.org/officeDocument/2006/relationships/slide" Target="slides/slide10.xml"/><Relationship Id="rId75" Type="http://schemas.openxmlformats.org/officeDocument/2006/relationships/slide" Target="slides/slide15.xml"/><Relationship Id="rId83" Type="http://schemas.openxmlformats.org/officeDocument/2006/relationships/slide" Target="slides/slide23.xml"/><Relationship Id="rId88" Type="http://schemas.openxmlformats.org/officeDocument/2006/relationships/slide" Target="slides/slide28.xml"/><Relationship Id="rId91" Type="http://schemas.openxmlformats.org/officeDocument/2006/relationships/slide" Target="slides/slide31.xml"/><Relationship Id="rId96" Type="http://schemas.openxmlformats.org/officeDocument/2006/relationships/slide" Target="slides/slide36.xml"/><Relationship Id="rId111"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46.xml"/><Relationship Id="rId114" Type="http://schemas.openxmlformats.org/officeDocument/2006/relationships/slide" Target="slides/slide54.xml"/><Relationship Id="rId119" Type="http://schemas.openxmlformats.org/officeDocument/2006/relationships/slide" Target="slides/slide59.xml"/><Relationship Id="rId12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 Target="slides/slide5.xml"/><Relationship Id="rId73" Type="http://schemas.openxmlformats.org/officeDocument/2006/relationships/slide" Target="slides/slide13.xml"/><Relationship Id="rId78" Type="http://schemas.openxmlformats.org/officeDocument/2006/relationships/slide" Target="slides/slide18.xml"/><Relationship Id="rId81" Type="http://schemas.openxmlformats.org/officeDocument/2006/relationships/slide" Target="slides/slide21.xml"/><Relationship Id="rId86" Type="http://schemas.openxmlformats.org/officeDocument/2006/relationships/slide" Target="slides/slide26.xml"/><Relationship Id="rId94" Type="http://schemas.openxmlformats.org/officeDocument/2006/relationships/slide" Target="slides/slide34.xml"/><Relationship Id="rId99" Type="http://schemas.openxmlformats.org/officeDocument/2006/relationships/slide" Target="slides/slide39.xml"/><Relationship Id="rId101" Type="http://schemas.openxmlformats.org/officeDocument/2006/relationships/slide" Target="slides/slide41.xml"/><Relationship Id="rId122" Type="http://schemas.openxmlformats.org/officeDocument/2006/relationships/slide" Target="slides/slide62.xml"/><Relationship Id="rId13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6.xml"/><Relationship Id="rId97" Type="http://schemas.openxmlformats.org/officeDocument/2006/relationships/slide" Target="slides/slide37.xml"/><Relationship Id="rId104" Type="http://schemas.openxmlformats.org/officeDocument/2006/relationships/slide" Target="slides/slide44.xml"/><Relationship Id="rId120" Type="http://schemas.openxmlformats.org/officeDocument/2006/relationships/slide" Target="slides/slide60.xml"/><Relationship Id="rId125"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11.xml"/><Relationship Id="rId92" Type="http://schemas.openxmlformats.org/officeDocument/2006/relationships/slide" Target="slides/slide3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6.xml"/><Relationship Id="rId87" Type="http://schemas.openxmlformats.org/officeDocument/2006/relationships/slide" Target="slides/slide27.xml"/><Relationship Id="rId110" Type="http://schemas.openxmlformats.org/officeDocument/2006/relationships/slide" Target="slides/slide50.xml"/><Relationship Id="rId115" Type="http://schemas.openxmlformats.org/officeDocument/2006/relationships/slide" Target="slides/slide55.xml"/><Relationship Id="rId131" Type="http://schemas.openxmlformats.org/officeDocument/2006/relationships/tableStyles" Target="tableStyles.xml"/><Relationship Id="rId61" Type="http://schemas.openxmlformats.org/officeDocument/2006/relationships/slide" Target="slides/slide1.xml"/><Relationship Id="rId82"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7AEB6946-6AA3-4C21-B5A5-233550EAE734}" type="datetime1">
              <a:rPr lang="en-US"/>
              <a:pPr>
                <a:defRPr/>
              </a:pPr>
              <a:t>7/12/2016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5C398EC-FC9E-42E5-8214-739ECDF2932C}"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8A32F75-AA88-4F19-BED9-CA1D413A4854}" type="datetime1">
              <a:rPr lang="en-US"/>
              <a:pPr>
                <a:defRPr/>
              </a:pPr>
              <a:t>7/12/2016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8358A10-005F-4512-9E4A-639D989923A6}"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a:lstStyle/>
          <a:p>
            <a:endParaRPr lang="en-GB" dirty="0">
              <a:ea typeface="ＭＳ Ｐゴシック" pitchFamily="-84" charset="-128"/>
            </a:endParaRPr>
          </a:p>
        </p:txBody>
      </p:sp>
      <p:sp>
        <p:nvSpPr>
          <p:cNvPr id="14340" name="Slide Number Placeholder 3"/>
          <p:cNvSpPr>
            <a:spLocks noGrp="1"/>
          </p:cNvSpPr>
          <p:nvPr>
            <p:ph type="sldNum" sz="quarter" idx="5"/>
          </p:nvPr>
        </p:nvSpPr>
        <p:spPr bwMode="auto">
          <a:noFill/>
          <a:ln>
            <a:miter lim="800000"/>
            <a:headEnd/>
            <a:tailEnd/>
          </a:ln>
        </p:spPr>
        <p:txBody>
          <a:bodyPr/>
          <a:lstStyle/>
          <a:p>
            <a:fld id="{512AE1D5-9278-4748-92DC-9707029C759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a:lstStyle/>
          <a:p>
            <a:endParaRPr lang="en-GB">
              <a:ea typeface="ＭＳ Ｐゴシック" pitchFamily="-84" charset="-128"/>
            </a:endParaRPr>
          </a:p>
        </p:txBody>
      </p:sp>
      <p:sp>
        <p:nvSpPr>
          <p:cNvPr id="32772" name="Slide Number Placeholder 3"/>
          <p:cNvSpPr>
            <a:spLocks noGrp="1"/>
          </p:cNvSpPr>
          <p:nvPr>
            <p:ph type="sldNum" sz="quarter" idx="5"/>
          </p:nvPr>
        </p:nvSpPr>
        <p:spPr bwMode="auto">
          <a:noFill/>
          <a:ln>
            <a:miter lim="800000"/>
            <a:headEnd/>
            <a:tailEnd/>
          </a:ln>
        </p:spPr>
        <p:txBody>
          <a:bodyPr/>
          <a:lstStyle/>
          <a:p>
            <a:fld id="{7FB58805-9856-448D-A7B1-AC980795FEDE}"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a:lstStyle/>
          <a:p>
            <a:r>
              <a:rPr lang="en-GB">
                <a:ea typeface="ＭＳ Ｐゴシック" pitchFamily="-84" charset="-128"/>
              </a:rPr>
              <a:t>Almost all patients were admitted as an emergency. The majority of the 1.7% who were not had  post ERCP AP.  Slide data.   56%  had symptoms for &gt; 12 hours  before their admission.  Presentation after 24 hours was equally likely in first presentations and those with prior AP. Despite the fact that these pts will have received delayed fluid resuscitation and oxygenation they did not have a higher mortality or more critical care admissions. </a:t>
            </a:r>
          </a:p>
          <a:p>
            <a:endParaRPr lang="en-GB">
              <a:ea typeface="ＭＳ Ｐゴシック" pitchFamily="-84" charset="-128"/>
            </a:endParaRPr>
          </a:p>
        </p:txBody>
      </p:sp>
      <p:sp>
        <p:nvSpPr>
          <p:cNvPr id="33796" name="Slide Number Placeholder 3"/>
          <p:cNvSpPr>
            <a:spLocks noGrp="1"/>
          </p:cNvSpPr>
          <p:nvPr>
            <p:ph type="sldNum" sz="quarter" idx="5"/>
          </p:nvPr>
        </p:nvSpPr>
        <p:spPr bwMode="auto">
          <a:noFill/>
          <a:ln>
            <a:miter lim="800000"/>
            <a:headEnd/>
            <a:tailEnd/>
          </a:ln>
        </p:spPr>
        <p:txBody>
          <a:bodyPr/>
          <a:lstStyle/>
          <a:p>
            <a:fld id="{8B86D780-0BA8-48FA-B40F-D7FACDF511FF}"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a:lstStyle/>
          <a:p>
            <a:r>
              <a:rPr lang="en-GB">
                <a:ea typeface="ＭＳ Ｐゴシック" pitchFamily="-84" charset="-128"/>
              </a:rPr>
              <a:t>Surgical teams led the care for the majority of the patients with 68.9% admitted to a surgical ward or surgical assessment unit</a:t>
            </a:r>
          </a:p>
          <a:p>
            <a:r>
              <a:rPr lang="en-GB">
                <a:ea typeface="ＭＳ Ｐゴシック" pitchFamily="-84" charset="-128"/>
              </a:rPr>
              <a:t>9.4% were admitted directly to a level 2 or 3 bed. </a:t>
            </a:r>
          </a:p>
        </p:txBody>
      </p:sp>
      <p:sp>
        <p:nvSpPr>
          <p:cNvPr id="34820" name="Slide Number Placeholder 3"/>
          <p:cNvSpPr>
            <a:spLocks noGrp="1"/>
          </p:cNvSpPr>
          <p:nvPr>
            <p:ph type="sldNum" sz="quarter" idx="5"/>
          </p:nvPr>
        </p:nvSpPr>
        <p:spPr bwMode="auto">
          <a:noFill/>
          <a:ln>
            <a:miter lim="800000"/>
            <a:headEnd/>
            <a:tailEnd/>
          </a:ln>
        </p:spPr>
        <p:txBody>
          <a:bodyPr/>
          <a:lstStyle/>
          <a:p>
            <a:fld id="{0C7B1031-CE4D-41A8-BDA1-0B6430ACEBBE}"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a:lstStyle/>
          <a:p>
            <a:r>
              <a:rPr lang="en-GB">
                <a:ea typeface="ＭＳ Ｐゴシック" pitchFamily="-84" charset="-128"/>
              </a:rPr>
              <a:t>EWS are simple track and trigger systems to detect the severely ill patient  at presentation and to subsequently identify any deterioration in the patient’s condition . They should be used in all acutely ill patients, including those with AP. NCEPOD first recommended their introduction in the 2005 report “ An Acute Problem”.</a:t>
            </a:r>
          </a:p>
          <a:p>
            <a:endParaRPr lang="en-GB">
              <a:ea typeface="ＭＳ Ｐゴシック" pitchFamily="-84" charset="-128"/>
            </a:endParaRPr>
          </a:p>
        </p:txBody>
      </p:sp>
      <p:sp>
        <p:nvSpPr>
          <p:cNvPr id="35844" name="Slide Number Placeholder 3"/>
          <p:cNvSpPr>
            <a:spLocks noGrp="1"/>
          </p:cNvSpPr>
          <p:nvPr>
            <p:ph type="sldNum" sz="quarter" idx="5"/>
          </p:nvPr>
        </p:nvSpPr>
        <p:spPr bwMode="auto">
          <a:noFill/>
          <a:ln>
            <a:miter lim="800000"/>
            <a:headEnd/>
            <a:tailEnd/>
          </a:ln>
        </p:spPr>
        <p:txBody>
          <a:bodyPr/>
          <a:lstStyle/>
          <a:p>
            <a:fld id="{39C5C3ED-A782-43F5-9D05-6B116692B332}"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a:lstStyle/>
          <a:p>
            <a:endParaRPr lang="en-GB">
              <a:ea typeface="ＭＳ Ｐゴシック" pitchFamily="-84" charset="-128"/>
            </a:endParaRPr>
          </a:p>
          <a:p>
            <a:r>
              <a:rPr lang="en-GB">
                <a:ea typeface="ＭＳ Ｐゴシック" pitchFamily="-84" charset="-128"/>
              </a:rPr>
              <a:t>The clinicians caring for the patient was asked if there was evidence of an EWS performed in the ED. In 30.7% they could find no evidence of this.</a:t>
            </a:r>
          </a:p>
          <a:p>
            <a:endParaRPr lang="en-GB">
              <a:ea typeface="ＭＳ Ｐゴシック" pitchFamily="-84" charset="-128"/>
            </a:endParaRPr>
          </a:p>
        </p:txBody>
      </p:sp>
      <p:sp>
        <p:nvSpPr>
          <p:cNvPr id="36868" name="Slide Number Placeholder 3"/>
          <p:cNvSpPr>
            <a:spLocks noGrp="1"/>
          </p:cNvSpPr>
          <p:nvPr>
            <p:ph type="sldNum" sz="quarter" idx="5"/>
          </p:nvPr>
        </p:nvSpPr>
        <p:spPr bwMode="auto">
          <a:noFill/>
          <a:ln>
            <a:miter lim="800000"/>
            <a:headEnd/>
            <a:tailEnd/>
          </a:ln>
        </p:spPr>
        <p:txBody>
          <a:bodyPr/>
          <a:lstStyle/>
          <a:p>
            <a:fld id="{5B34D9F6-3AFF-4A06-A1D2-9985CF160873}"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a:lstStyle/>
          <a:p>
            <a:r>
              <a:rPr lang="en-GB">
                <a:ea typeface="ＭＳ Ｐゴシック" pitchFamily="-84" charset="-128"/>
              </a:rPr>
              <a:t>Where a EWS was used in the ED the case reviewers considered it had triggered a response in 25.8% . The commonest was earlier medical or critical care review but improved resuscitation, monitoring and pain control all occurred.</a:t>
            </a:r>
          </a:p>
          <a:p>
            <a:endParaRPr lang="en-GB">
              <a:ea typeface="ＭＳ Ｐゴシック" pitchFamily="-84" charset="-128"/>
            </a:endParaRPr>
          </a:p>
        </p:txBody>
      </p:sp>
      <p:sp>
        <p:nvSpPr>
          <p:cNvPr id="37892" name="Slide Number Placeholder 3"/>
          <p:cNvSpPr>
            <a:spLocks noGrp="1"/>
          </p:cNvSpPr>
          <p:nvPr>
            <p:ph type="sldNum" sz="quarter" idx="5"/>
          </p:nvPr>
        </p:nvSpPr>
        <p:spPr bwMode="auto">
          <a:noFill/>
          <a:ln>
            <a:miter lim="800000"/>
            <a:headEnd/>
            <a:tailEnd/>
          </a:ln>
        </p:spPr>
        <p:txBody>
          <a:bodyPr/>
          <a:lstStyle/>
          <a:p>
            <a:fld id="{FC17E9B0-2B58-494A-B376-93657AE25AA4}"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a:lstStyle/>
          <a:p>
            <a:r>
              <a:rPr lang="en-GB">
                <a:ea typeface="ＭＳ Ｐゴシック" pitchFamily="-84" charset="-128"/>
              </a:rPr>
              <a:t>The patient’s condition was more likely to be formally tracked on the ward with 86%  having an early warning score. Where this was performed the percentage of patients where this triggered a response was similar to that for ED EWS.</a:t>
            </a:r>
          </a:p>
          <a:p>
            <a:endParaRPr lang="en-GB">
              <a:ea typeface="ＭＳ Ｐゴシック" pitchFamily="-84" charset="-128"/>
            </a:endParaRPr>
          </a:p>
        </p:txBody>
      </p:sp>
      <p:sp>
        <p:nvSpPr>
          <p:cNvPr id="38916" name="Slide Number Placeholder 3"/>
          <p:cNvSpPr>
            <a:spLocks noGrp="1"/>
          </p:cNvSpPr>
          <p:nvPr>
            <p:ph type="sldNum" sz="quarter" idx="5"/>
          </p:nvPr>
        </p:nvSpPr>
        <p:spPr bwMode="auto">
          <a:noFill/>
          <a:ln>
            <a:miter lim="800000"/>
            <a:headEnd/>
            <a:tailEnd/>
          </a:ln>
        </p:spPr>
        <p:txBody>
          <a:bodyPr/>
          <a:lstStyle/>
          <a:p>
            <a:fld id="{F0E1E66F-48F2-4FAB-BF8A-D95B3B4102C7}"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r>
              <a:rPr lang="en-GB">
                <a:ea typeface="ＭＳ Ｐゴシック" pitchFamily="-84" charset="-128"/>
              </a:rPr>
              <a:t>Slide data.</a:t>
            </a:r>
          </a:p>
          <a:p>
            <a:r>
              <a:rPr lang="en-GB">
                <a:ea typeface="ＭＳ Ｐゴシック" pitchFamily="-84" charset="-128"/>
              </a:rPr>
              <a:t>The use of different EWS within and across organisations can result in a lack of consistency  in the detection of severe illness and deterioration. </a:t>
            </a:r>
          </a:p>
          <a:p>
            <a:r>
              <a:rPr lang="en-GB">
                <a:ea typeface="ＭＳ Ｐゴシック" pitchFamily="-84" charset="-128"/>
              </a:rPr>
              <a:t>In 2012 the Royal College of Physicians (London) recommended standardising the  range of EWS used across the NHS to a single NEWS. </a:t>
            </a:r>
          </a:p>
        </p:txBody>
      </p:sp>
      <p:sp>
        <p:nvSpPr>
          <p:cNvPr id="39940" name="Slide Number Placeholder 3"/>
          <p:cNvSpPr>
            <a:spLocks noGrp="1"/>
          </p:cNvSpPr>
          <p:nvPr>
            <p:ph type="sldNum" sz="quarter" idx="5"/>
          </p:nvPr>
        </p:nvSpPr>
        <p:spPr bwMode="auto">
          <a:noFill/>
          <a:ln>
            <a:miter lim="800000"/>
            <a:headEnd/>
            <a:tailEnd/>
          </a:ln>
        </p:spPr>
        <p:txBody>
          <a:bodyPr/>
          <a:lstStyle/>
          <a:p>
            <a:fld id="{C87DF38D-3AE7-4608-AD90-E72C95EB1545}"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a:lstStyle/>
          <a:p>
            <a:r>
              <a:rPr lang="en-GB">
                <a:ea typeface="ＭＳ Ｐゴシック" pitchFamily="-84" charset="-128"/>
              </a:rPr>
              <a:t>The case reviewers found that 93% had ongoing use of EWS during their admission. The impact of this was an escalation of care in 47%, most commonly critical care review or review by another  medical or surgical speciality.</a:t>
            </a:r>
          </a:p>
          <a:p>
            <a:endParaRPr lang="en-GB">
              <a:ea typeface="ＭＳ Ｐゴシック" pitchFamily="-84" charset="-128"/>
            </a:endParaRPr>
          </a:p>
        </p:txBody>
      </p:sp>
      <p:sp>
        <p:nvSpPr>
          <p:cNvPr id="40964" name="Slide Number Placeholder 3"/>
          <p:cNvSpPr>
            <a:spLocks noGrp="1"/>
          </p:cNvSpPr>
          <p:nvPr>
            <p:ph type="sldNum" sz="quarter" idx="5"/>
          </p:nvPr>
        </p:nvSpPr>
        <p:spPr bwMode="auto">
          <a:noFill/>
          <a:ln>
            <a:miter lim="800000"/>
            <a:headEnd/>
            <a:tailEnd/>
          </a:ln>
        </p:spPr>
        <p:txBody>
          <a:bodyPr/>
          <a:lstStyle/>
          <a:p>
            <a:fld id="{A69439F8-DB56-41F5-A795-E0225E6D1A41}"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a:lstStyle/>
          <a:p>
            <a:r>
              <a:rPr lang="en-GB">
                <a:ea typeface="ＭＳ Ｐゴシック" pitchFamily="-84" charset="-128"/>
              </a:rPr>
              <a:t>Whilst the study found that most patients did receive appropriate escalation in care  it was not timely in 13% and a further ,7.5% should have had a critical care review but did not.  </a:t>
            </a:r>
          </a:p>
          <a:p>
            <a:endParaRPr lang="en-GB">
              <a:ea typeface="ＭＳ Ｐゴシック" pitchFamily="-84" charset="-128"/>
            </a:endParaRPr>
          </a:p>
        </p:txBody>
      </p:sp>
      <p:sp>
        <p:nvSpPr>
          <p:cNvPr id="41988" name="Slide Number Placeholder 3"/>
          <p:cNvSpPr>
            <a:spLocks noGrp="1"/>
          </p:cNvSpPr>
          <p:nvPr>
            <p:ph type="sldNum" sz="quarter" idx="5"/>
          </p:nvPr>
        </p:nvSpPr>
        <p:spPr bwMode="auto">
          <a:noFill/>
          <a:ln>
            <a:miter lim="800000"/>
            <a:headEnd/>
            <a:tailEnd/>
          </a:ln>
        </p:spPr>
        <p:txBody>
          <a:bodyPr/>
          <a:lstStyle/>
          <a:p>
            <a:fld id="{BE85138D-FB8A-4579-B8C9-B32F650A3D65}"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r>
              <a:rPr lang="en-GB" smtClean="0">
                <a:ea typeface="ＭＳ Ｐゴシック" pitchFamily="-84" charset="-128"/>
              </a:rPr>
              <a:t>So why did NCEPOD undertake a study looking  at acute pancreatitis.</a:t>
            </a:r>
          </a:p>
          <a:p>
            <a:endParaRPr lang="en-GB" smtClean="0">
              <a:ea typeface="ＭＳ Ｐゴシック" pitchFamily="-84" charset="-128"/>
            </a:endParaRPr>
          </a:p>
          <a:p>
            <a:pPr eaLnBrk="1" hangingPunct="1">
              <a:lnSpc>
                <a:spcPct val="140000"/>
              </a:lnSpc>
            </a:pPr>
            <a:r>
              <a:rPr lang="en-GB" sz="1200" smtClean="0"/>
              <a:t>The management of acute pancreatitis crosses many specialties and</a:t>
            </a:r>
            <a:r>
              <a:rPr lang="en-GB" sz="1200" baseline="0" smtClean="0"/>
              <a:t> it has a </a:t>
            </a:r>
            <a:r>
              <a:rPr lang="en-GB" sz="1200" smtClean="0"/>
              <a:t>high mortality and morbidity. Patients often have recurrent admissions. The care required is complex can require</a:t>
            </a:r>
            <a:r>
              <a:rPr lang="en-GB" sz="1200" baseline="0" smtClean="0"/>
              <a:t> specialist input. In addition there is </a:t>
            </a:r>
            <a:r>
              <a:rPr lang="en-GB" sz="1200" smtClean="0"/>
              <a:t>varied implementation of guidelines</a:t>
            </a:r>
          </a:p>
          <a:p>
            <a:pPr eaLnBrk="1" hangingPunct="1">
              <a:lnSpc>
                <a:spcPct val="140000"/>
              </a:lnSpc>
            </a:pPr>
            <a:endParaRPr lang="en-GB" sz="1200" smtClean="0"/>
          </a:p>
          <a:p>
            <a:pPr eaLnBrk="1" hangingPunct="1">
              <a:lnSpc>
                <a:spcPct val="140000"/>
              </a:lnSpc>
            </a:pPr>
            <a:r>
              <a:rPr lang="en-GB" sz="1200" smtClean="0"/>
              <a:t> </a:t>
            </a:r>
          </a:p>
          <a:p>
            <a:endParaRPr lang="en-GB" smtClean="0">
              <a:ea typeface="ＭＳ Ｐゴシック" pitchFamily="-84" charset="-128"/>
            </a:endParaRPr>
          </a:p>
          <a:p>
            <a:endParaRPr lang="en-GB" dirty="0">
              <a:ea typeface="ＭＳ Ｐゴシック" pitchFamily="-84" charset="-128"/>
            </a:endParaRPr>
          </a:p>
        </p:txBody>
      </p:sp>
      <p:sp>
        <p:nvSpPr>
          <p:cNvPr id="19460" name="Slide Number Placeholder 3"/>
          <p:cNvSpPr>
            <a:spLocks noGrp="1"/>
          </p:cNvSpPr>
          <p:nvPr>
            <p:ph type="sldNum" sz="quarter" idx="5"/>
          </p:nvPr>
        </p:nvSpPr>
        <p:spPr bwMode="auto">
          <a:noFill/>
          <a:ln>
            <a:miter lim="800000"/>
            <a:headEnd/>
            <a:tailEnd/>
          </a:ln>
        </p:spPr>
        <p:txBody>
          <a:bodyPr/>
          <a:lstStyle/>
          <a:p>
            <a:fld id="{40006341-3C4E-434C-92EF-8FAE98CF237F}"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a:lstStyle/>
          <a:p>
            <a:endParaRPr lang="en-GB">
              <a:ea typeface="ＭＳ Ｐゴシック" pitchFamily="-84" charset="-128"/>
            </a:endParaRPr>
          </a:p>
        </p:txBody>
      </p:sp>
      <p:sp>
        <p:nvSpPr>
          <p:cNvPr id="43012" name="Slide Number Placeholder 3"/>
          <p:cNvSpPr>
            <a:spLocks noGrp="1"/>
          </p:cNvSpPr>
          <p:nvPr>
            <p:ph type="sldNum" sz="quarter" idx="5"/>
          </p:nvPr>
        </p:nvSpPr>
        <p:spPr bwMode="auto">
          <a:noFill/>
          <a:ln>
            <a:miter lim="800000"/>
            <a:headEnd/>
            <a:tailEnd/>
          </a:ln>
        </p:spPr>
        <p:txBody>
          <a:bodyPr/>
          <a:lstStyle/>
          <a:p>
            <a:fld id="{E5A1EC10-A8C6-4BA0-AFE7-3719BD31C4B2}"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a:lstStyle/>
          <a:p>
            <a:r>
              <a:rPr lang="en-GB">
                <a:ea typeface="ＭＳ Ｐゴシック" pitchFamily="-84" charset="-128"/>
              </a:rPr>
              <a:t> </a:t>
            </a:r>
          </a:p>
          <a:p>
            <a:endParaRPr lang="en-GB">
              <a:ea typeface="ＭＳ Ｐゴシック" pitchFamily="-84" charset="-128"/>
            </a:endParaRPr>
          </a:p>
        </p:txBody>
      </p:sp>
      <p:sp>
        <p:nvSpPr>
          <p:cNvPr id="44036" name="Slide Number Placeholder 3"/>
          <p:cNvSpPr>
            <a:spLocks noGrp="1"/>
          </p:cNvSpPr>
          <p:nvPr>
            <p:ph type="sldNum" sz="quarter" idx="5"/>
          </p:nvPr>
        </p:nvSpPr>
        <p:spPr bwMode="auto">
          <a:noFill/>
          <a:ln>
            <a:miter lim="800000"/>
            <a:headEnd/>
            <a:tailEnd/>
          </a:ln>
        </p:spPr>
        <p:txBody>
          <a:bodyPr/>
          <a:lstStyle/>
          <a:p>
            <a:fld id="{34890FE6-B52B-4F22-B86D-815BB7083E18}"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a:lstStyle/>
          <a:p>
            <a:r>
              <a:rPr lang="en-GB" dirty="0">
                <a:ea typeface="ＭＳ Ｐゴシック" pitchFamily="-84" charset="-128"/>
              </a:rPr>
              <a:t>Maintenance of </a:t>
            </a:r>
            <a:r>
              <a:rPr lang="en-GB" dirty="0" smtClean="0">
                <a:ea typeface="ＭＳ Ｐゴシック" pitchFamily="-84" charset="-128"/>
              </a:rPr>
              <a:t>adequate </a:t>
            </a:r>
            <a:r>
              <a:rPr lang="en-GB" dirty="0">
                <a:ea typeface="ＭＳ Ｐゴシック" pitchFamily="-84" charset="-128"/>
              </a:rPr>
              <a:t>oxygenation and circulating volume decreases the risk of end-organ damage </a:t>
            </a:r>
            <a:r>
              <a:rPr lang="en-GB" dirty="0" smtClean="0">
                <a:ea typeface="ＭＳ Ｐゴシック" pitchFamily="-84" charset="-128"/>
              </a:rPr>
              <a:t>and </a:t>
            </a:r>
            <a:r>
              <a:rPr lang="en-GB" dirty="0">
                <a:ea typeface="ＭＳ Ｐゴシック" pitchFamily="-84" charset="-128"/>
              </a:rPr>
              <a:t>is one of the main goals of initial management.</a:t>
            </a:r>
          </a:p>
        </p:txBody>
      </p:sp>
      <p:sp>
        <p:nvSpPr>
          <p:cNvPr id="45060" name="Slide Number Placeholder 3"/>
          <p:cNvSpPr>
            <a:spLocks noGrp="1"/>
          </p:cNvSpPr>
          <p:nvPr>
            <p:ph type="sldNum" sz="quarter" idx="5"/>
          </p:nvPr>
        </p:nvSpPr>
        <p:spPr bwMode="auto">
          <a:noFill/>
          <a:ln>
            <a:miter lim="800000"/>
            <a:headEnd/>
            <a:tailEnd/>
          </a:ln>
        </p:spPr>
        <p:txBody>
          <a:bodyPr/>
          <a:lstStyle/>
          <a:p>
            <a:fld id="{1C264E63-3991-404F-AE79-CE40ED251777}"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a:lstStyle/>
          <a:p>
            <a:r>
              <a:rPr lang="en-GB">
                <a:ea typeface="ＭＳ Ｐゴシック" pitchFamily="-84" charset="-128"/>
              </a:rPr>
              <a:t> </a:t>
            </a:r>
          </a:p>
          <a:p>
            <a:r>
              <a:rPr lang="en-GB">
                <a:ea typeface="ＭＳ Ｐゴシック" pitchFamily="-84" charset="-128"/>
              </a:rPr>
              <a:t>Slide data – reviewers 13.1% . Clinicians answered the same question regarding the patients they had cared for and were equally critical of fluid management</a:t>
            </a:r>
          </a:p>
        </p:txBody>
      </p:sp>
      <p:sp>
        <p:nvSpPr>
          <p:cNvPr id="46084" name="Slide Number Placeholder 3"/>
          <p:cNvSpPr>
            <a:spLocks noGrp="1"/>
          </p:cNvSpPr>
          <p:nvPr>
            <p:ph type="sldNum" sz="quarter" idx="5"/>
          </p:nvPr>
        </p:nvSpPr>
        <p:spPr bwMode="auto">
          <a:noFill/>
          <a:ln>
            <a:miter lim="800000"/>
            <a:headEnd/>
            <a:tailEnd/>
          </a:ln>
        </p:spPr>
        <p:txBody>
          <a:bodyPr/>
          <a:lstStyle/>
          <a:p>
            <a:fld id="{6F7D12ED-FAA3-4D48-9934-393058BD5D33}"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a:lstStyle/>
          <a:p>
            <a:r>
              <a:rPr lang="en-GB">
                <a:ea typeface="ＭＳ Ｐゴシック" pitchFamily="-84" charset="-128"/>
              </a:rPr>
              <a:t>Slide data</a:t>
            </a:r>
          </a:p>
          <a:p>
            <a:r>
              <a:rPr lang="en-GB">
                <a:ea typeface="ＭＳ Ｐゴシック" pitchFamily="-84" charset="-128"/>
              </a:rPr>
              <a:t>Deficiencies in renal management included insufficient IV fluids, lack of appropriate oxygenation and failure to stop nephrotoxic drugs</a:t>
            </a:r>
          </a:p>
          <a:p>
            <a:endParaRPr lang="en-GB">
              <a:ea typeface="ＭＳ Ｐゴシック" pitchFamily="-84" charset="-128"/>
            </a:endParaRPr>
          </a:p>
        </p:txBody>
      </p:sp>
      <p:sp>
        <p:nvSpPr>
          <p:cNvPr id="47108" name="Slide Number Placeholder 3"/>
          <p:cNvSpPr>
            <a:spLocks noGrp="1"/>
          </p:cNvSpPr>
          <p:nvPr>
            <p:ph type="sldNum" sz="quarter" idx="5"/>
          </p:nvPr>
        </p:nvSpPr>
        <p:spPr bwMode="auto">
          <a:noFill/>
          <a:ln>
            <a:miter lim="800000"/>
            <a:headEnd/>
            <a:tailEnd/>
          </a:ln>
        </p:spPr>
        <p:txBody>
          <a:bodyPr/>
          <a:lstStyle/>
          <a:p>
            <a:fld id="{9BE032FC-38A4-4022-B8B7-4448F60BD5EC}" type="slidenum">
              <a:rPr lang="en-US" smtClean="0">
                <a:solidFill>
                  <a:srgbClr val="000000"/>
                </a:solidFill>
              </a:rPr>
              <a:pPr/>
              <a:t>24</a:t>
            </a:fld>
            <a:endParaRPr 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a:lstStyle/>
          <a:p>
            <a:r>
              <a:rPr lang="en-GB">
                <a:ea typeface="ＭＳ Ｐゴシック" pitchFamily="-84" charset="-128"/>
              </a:rPr>
              <a:t>In the 2012 International Association of Pancreatology guideline  6/38  recommendations concern diagnostic imaging</a:t>
            </a:r>
          </a:p>
          <a:p>
            <a:endParaRPr lang="en-GB">
              <a:ea typeface="ＭＳ Ｐゴシック" pitchFamily="-84" charset="-128"/>
            </a:endParaRPr>
          </a:p>
        </p:txBody>
      </p:sp>
      <p:sp>
        <p:nvSpPr>
          <p:cNvPr id="48132" name="Slide Number Placeholder 3"/>
          <p:cNvSpPr>
            <a:spLocks noGrp="1"/>
          </p:cNvSpPr>
          <p:nvPr>
            <p:ph type="sldNum" sz="quarter" idx="5"/>
          </p:nvPr>
        </p:nvSpPr>
        <p:spPr bwMode="auto">
          <a:noFill/>
          <a:ln>
            <a:miter lim="800000"/>
            <a:headEnd/>
            <a:tailEnd/>
          </a:ln>
        </p:spPr>
        <p:txBody>
          <a:bodyPr/>
          <a:lstStyle/>
          <a:p>
            <a:fld id="{876F4552-060F-478E-ACC8-D13CE29D18A4}"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a:lstStyle/>
          <a:p>
            <a:pPr marL="0" lvl="1"/>
            <a:r>
              <a:rPr lang="en-GB">
                <a:ea typeface="ＭＳ Ｐゴシック" pitchFamily="-84" charset="-128"/>
              </a:rPr>
              <a:t>In study 9.3% (39/418) required imaging to make the diagnosis</a:t>
            </a:r>
          </a:p>
          <a:p>
            <a:endParaRPr lang="en-GB">
              <a:ea typeface="ＭＳ Ｐゴシック" pitchFamily="-84" charset="-128"/>
            </a:endParaRPr>
          </a:p>
        </p:txBody>
      </p:sp>
      <p:sp>
        <p:nvSpPr>
          <p:cNvPr id="49156" name="Slide Number Placeholder 3"/>
          <p:cNvSpPr>
            <a:spLocks noGrp="1"/>
          </p:cNvSpPr>
          <p:nvPr>
            <p:ph type="sldNum" sz="quarter" idx="5"/>
          </p:nvPr>
        </p:nvSpPr>
        <p:spPr bwMode="auto">
          <a:noFill/>
          <a:ln>
            <a:miter lim="800000"/>
            <a:headEnd/>
            <a:tailEnd/>
          </a:ln>
        </p:spPr>
        <p:txBody>
          <a:bodyPr/>
          <a:lstStyle/>
          <a:p>
            <a:fld id="{23D53B9C-B158-4663-9FD5-5A477D708BC8}"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a:lstStyle/>
          <a:p>
            <a:r>
              <a:rPr lang="en-GB">
                <a:ea typeface="ＭＳ Ｐゴシック" pitchFamily="-84" charset="-128"/>
              </a:rPr>
              <a:t>RUQ ultrasound  is  recommended during the index admission  with AP by the IAP guideline</a:t>
            </a:r>
          </a:p>
          <a:p>
            <a:endParaRPr lang="en-GB">
              <a:ea typeface="ＭＳ Ｐゴシック" pitchFamily="-84" charset="-128"/>
            </a:endParaRPr>
          </a:p>
        </p:txBody>
      </p:sp>
      <p:sp>
        <p:nvSpPr>
          <p:cNvPr id="50180" name="Slide Number Placeholder 3"/>
          <p:cNvSpPr>
            <a:spLocks noGrp="1"/>
          </p:cNvSpPr>
          <p:nvPr>
            <p:ph type="sldNum" sz="quarter" idx="5"/>
          </p:nvPr>
        </p:nvSpPr>
        <p:spPr bwMode="auto">
          <a:noFill/>
          <a:ln>
            <a:miter lim="800000"/>
            <a:headEnd/>
            <a:tailEnd/>
          </a:ln>
        </p:spPr>
        <p:txBody>
          <a:bodyPr/>
          <a:lstStyle/>
          <a:p>
            <a:fld id="{932ACE34-A0BC-4D9C-BC1B-C69E6472ACFE}"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a:lstStyle/>
          <a:p>
            <a:r>
              <a:rPr lang="en-GB" dirty="0">
                <a:ea typeface="ＭＳ Ｐゴシック" pitchFamily="-84" charset="-128"/>
              </a:rPr>
              <a:t>In those who did not have an US we looked at possible justification for that.  Reasons included post ERCP, already known gallstones from other imaging , other investigations to look for gallstones planned and  death during the index admission.</a:t>
            </a:r>
          </a:p>
          <a:p>
            <a:r>
              <a:rPr lang="en-GB" dirty="0">
                <a:ea typeface="ＭＳ Ｐゴシック" pitchFamily="-84" charset="-128"/>
              </a:rPr>
              <a:t> 54/209  patients had a previous AP admission. Clinical teams may have known or presumed that gallstones had been excluded previously, but not known as those notes were not available..</a:t>
            </a:r>
          </a:p>
          <a:p>
            <a:r>
              <a:rPr lang="en-GB" dirty="0">
                <a:ea typeface="ＭＳ Ｐゴシック" pitchFamily="-84" charset="-128"/>
              </a:rPr>
              <a:t>This leaves a best 21% of patients with an inappropriately omitted US. </a:t>
            </a:r>
          </a:p>
          <a:p>
            <a:r>
              <a:rPr lang="en-GB">
                <a:ea typeface="ＭＳ Ｐゴシック" pitchFamily="-84" charset="-128"/>
              </a:rPr>
              <a:t>24/44 </a:t>
            </a:r>
            <a:r>
              <a:rPr lang="en-GB" dirty="0">
                <a:ea typeface="ＭＳ Ｐゴシック" pitchFamily="-84" charset="-128"/>
              </a:rPr>
              <a:t>with no US were presumed to have alcohol related AP with no exclusion of other possible causes</a:t>
            </a:r>
          </a:p>
          <a:p>
            <a:endParaRPr lang="en-GB" dirty="0">
              <a:ea typeface="ＭＳ Ｐゴシック" pitchFamily="-84" charset="-128"/>
            </a:endParaRPr>
          </a:p>
        </p:txBody>
      </p:sp>
      <p:sp>
        <p:nvSpPr>
          <p:cNvPr id="51204" name="Slide Number Placeholder 3"/>
          <p:cNvSpPr>
            <a:spLocks noGrp="1"/>
          </p:cNvSpPr>
          <p:nvPr>
            <p:ph type="sldNum" sz="quarter" idx="5"/>
          </p:nvPr>
        </p:nvSpPr>
        <p:spPr bwMode="auto">
          <a:noFill/>
          <a:ln>
            <a:miter lim="800000"/>
            <a:headEnd/>
            <a:tailEnd/>
          </a:ln>
        </p:spPr>
        <p:txBody>
          <a:bodyPr/>
          <a:lstStyle/>
          <a:p>
            <a:fld id="{57E0E8D9-FE02-4132-8006-6DEF5CF3EC74}"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a:lstStyle/>
          <a:p>
            <a:r>
              <a:rPr lang="en-GB">
                <a:ea typeface="ＭＳ Ｐゴシック" pitchFamily="-84" charset="-128"/>
              </a:rPr>
              <a:t>Our recommendation is that </a:t>
            </a:r>
          </a:p>
          <a:p>
            <a:endParaRPr lang="en-GB">
              <a:ea typeface="ＭＳ Ｐゴシック" pitchFamily="-84" charset="-128"/>
            </a:endParaRPr>
          </a:p>
        </p:txBody>
      </p:sp>
      <p:sp>
        <p:nvSpPr>
          <p:cNvPr id="52228" name="Slide Number Placeholder 3"/>
          <p:cNvSpPr>
            <a:spLocks noGrp="1"/>
          </p:cNvSpPr>
          <p:nvPr>
            <p:ph type="sldNum" sz="quarter" idx="5"/>
          </p:nvPr>
        </p:nvSpPr>
        <p:spPr bwMode="auto">
          <a:noFill/>
          <a:ln>
            <a:miter lim="800000"/>
            <a:headEnd/>
            <a:tailEnd/>
          </a:ln>
        </p:spPr>
        <p:txBody>
          <a:bodyPr/>
          <a:lstStyle/>
          <a:p>
            <a:fld id="{E64AFD0A-F9B8-4FD0-8343-34AFDCEC47DF}"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r>
              <a:rPr lang="en-GB" sz="1200" dirty="0"/>
              <a:t>As with all NCEPOD studies a study advisory group was put together to come up with the themes and objectives of the study,</a:t>
            </a:r>
            <a:r>
              <a:rPr lang="en-GB" sz="1200" baseline="0" dirty="0"/>
              <a:t> and the patient inclusion criteria.</a:t>
            </a:r>
            <a:endParaRPr lang="en-GB" dirty="0">
              <a:ea typeface="ＭＳ Ｐゴシック" pitchFamily="-84" charset="-128"/>
            </a:endParaRPr>
          </a:p>
          <a:p>
            <a:endParaRPr lang="en-GB" dirty="0">
              <a:ea typeface="ＭＳ Ｐゴシック" pitchFamily="-84" charset="-128"/>
            </a:endParaRPr>
          </a:p>
          <a:p>
            <a:r>
              <a:rPr lang="en-GB" dirty="0">
                <a:ea typeface="ＭＳ Ｐゴシック" pitchFamily="-84" charset="-128"/>
              </a:rPr>
              <a:t>After much discussion the following inclusion</a:t>
            </a:r>
            <a:r>
              <a:rPr lang="en-GB" baseline="0" dirty="0">
                <a:ea typeface="ＭＳ Ｐゴシック" pitchFamily="-84" charset="-128"/>
              </a:rPr>
              <a:t> criteria decided.</a:t>
            </a:r>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a:ea typeface="ＭＳ Ｐゴシック" pitchFamily="-84" charset="-128"/>
              </a:rPr>
              <a:t>The overall population was as follows: </a:t>
            </a:r>
            <a:r>
              <a:rPr lang="en-GB" sz="1200" dirty="0"/>
              <a:t>Patients aged 16 years or older who were coded for a primary diagnosis of acute pancreatitis and admitted to hospital between 1</a:t>
            </a:r>
            <a:r>
              <a:rPr lang="en-GB" sz="1200" baseline="30000" dirty="0"/>
              <a:t>st</a:t>
            </a:r>
            <a:r>
              <a:rPr lang="en-GB" sz="1200" dirty="0"/>
              <a:t> January 2014 and 30</a:t>
            </a:r>
            <a:r>
              <a:rPr lang="en-GB" sz="1200" baseline="30000" dirty="0"/>
              <a:t>th</a:t>
            </a:r>
            <a:r>
              <a:rPr lang="en-GB" sz="1200" dirty="0"/>
              <a:t> June 2014</a:t>
            </a:r>
          </a:p>
          <a:p>
            <a:endParaRPr lang="en-GB" baseline="0" dirty="0">
              <a:ea typeface="ＭＳ Ｐゴシック" pitchFamily="-84" charset="-128"/>
            </a:endParaRPr>
          </a:p>
          <a:p>
            <a:r>
              <a:rPr lang="en-GB" baseline="0" dirty="0">
                <a:ea typeface="ＭＳ Ｐゴシック" pitchFamily="-84" charset="-128"/>
              </a:rPr>
              <a:t>To then look at a more severe group of patients, one of the following criteria had to be met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n-GB" sz="2400" b="0" i="0" u="none" strike="noStrike" kern="1200" cap="none" spc="0" normalizeH="0" baseline="0" noProof="0" dirty="0">
                <a:ln>
                  <a:noFill/>
                </a:ln>
                <a:solidFill>
                  <a:prstClr val="black"/>
                </a:solidFill>
                <a:effectLst/>
                <a:uLnTx/>
                <a:uFillTx/>
                <a:latin typeface="+mn-lt"/>
                <a:ea typeface="ＭＳ Ｐゴシック" pitchFamily="-84" charset="-128"/>
                <a:cs typeface="+mn-cs"/>
              </a:rPr>
              <a:t>An inpatient stay of three or more nights, Admission to critical care, Death in hospital</a:t>
            </a:r>
          </a:p>
          <a:p>
            <a:endParaRPr lang="en-GB" dirty="0">
              <a:ea typeface="ＭＳ Ｐゴシック" pitchFamily="-84" charset="-128"/>
            </a:endParaRPr>
          </a:p>
        </p:txBody>
      </p:sp>
      <p:sp>
        <p:nvSpPr>
          <p:cNvPr id="20484" name="Slide Number Placeholder 3"/>
          <p:cNvSpPr>
            <a:spLocks noGrp="1"/>
          </p:cNvSpPr>
          <p:nvPr>
            <p:ph type="sldNum" sz="quarter" idx="5"/>
          </p:nvPr>
        </p:nvSpPr>
        <p:spPr bwMode="auto">
          <a:noFill/>
          <a:ln>
            <a:miter lim="800000"/>
            <a:headEnd/>
            <a:tailEnd/>
          </a:ln>
        </p:spPr>
        <p:txBody>
          <a:bodyPr/>
          <a:lstStyle/>
          <a:p>
            <a:fld id="{6CCB1BF9-6ECD-4D15-A8A8-04359476C307}"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a:lstStyle/>
          <a:p>
            <a:r>
              <a:rPr lang="en-GB" dirty="0">
                <a:ea typeface="ＭＳ Ｐゴシック" pitchFamily="-84" charset="-128"/>
              </a:rPr>
              <a:t>Slide data</a:t>
            </a:r>
          </a:p>
          <a:p>
            <a:r>
              <a:rPr lang="en-GB" dirty="0">
                <a:ea typeface="ＭＳ Ｐゴシック" pitchFamily="-84" charset="-128"/>
              </a:rPr>
              <a:t>The SAG were concerned that there may be over use of CT in AP resulting in harm from unnecessary irradiation and increased risk of contrast nephrotoxicity.</a:t>
            </a:r>
          </a:p>
          <a:p>
            <a:r>
              <a:rPr lang="en-GB" dirty="0">
                <a:ea typeface="ＭＳ Ｐゴシック" pitchFamily="-84" charset="-128"/>
              </a:rPr>
              <a:t>The case reviewers considered the number of CTs appropriate in all bar 6.6% . These were equally split between patients having too many and those having too few CTs.  The reality of practice seems to be that CT is used </a:t>
            </a:r>
            <a:r>
              <a:rPr lang="en-GB" dirty="0" smtClean="0">
                <a:ea typeface="ＭＳ Ｐゴシック" pitchFamily="-84" charset="-128"/>
              </a:rPr>
              <a:t>responsibly.</a:t>
            </a:r>
            <a:endParaRPr lang="en-GB" dirty="0">
              <a:ea typeface="ＭＳ Ｐゴシック" pitchFamily="-84" charset="-128"/>
            </a:endParaRPr>
          </a:p>
          <a:p>
            <a:endParaRPr lang="en-GB" dirty="0">
              <a:ea typeface="ＭＳ Ｐゴシック" pitchFamily="-84"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3AEDBD1A-ED3E-4982-87E6-94A1400DF86A}"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r>
              <a:rPr lang="en-GB">
                <a:ea typeface="ＭＳ Ｐゴシック" pitchFamily="-84" charset="-128"/>
              </a:rPr>
              <a:t>The use of all radiological imaging was considered to be appropriate in 87.5%. </a:t>
            </a:r>
          </a:p>
          <a:p>
            <a:r>
              <a:rPr lang="en-GB">
                <a:ea typeface="ＭＳ Ｐゴシック" pitchFamily="-84" charset="-128"/>
              </a:rPr>
              <a:t>The case reviewers considered that 48 patients had one or more investigation omitted.  The commonest was MRCP at 22/48</a:t>
            </a:r>
          </a:p>
          <a:p>
            <a:endParaRPr lang="en-GB">
              <a:ea typeface="ＭＳ Ｐゴシック" pitchFamily="-84" charset="-128"/>
            </a:endParaRPr>
          </a:p>
        </p:txBody>
      </p:sp>
      <p:sp>
        <p:nvSpPr>
          <p:cNvPr id="54276" name="Slide Number Placeholder 3"/>
          <p:cNvSpPr>
            <a:spLocks noGrp="1"/>
          </p:cNvSpPr>
          <p:nvPr>
            <p:ph type="sldNum" sz="quarter" idx="5"/>
          </p:nvPr>
        </p:nvSpPr>
        <p:spPr bwMode="auto">
          <a:noFill/>
          <a:ln>
            <a:miter lim="800000"/>
            <a:headEnd/>
            <a:tailEnd/>
          </a:ln>
        </p:spPr>
        <p:txBody>
          <a:bodyPr/>
          <a:lstStyle/>
          <a:p>
            <a:fld id="{E6AD6D46-B875-4D51-A88B-3B5CA74AE15E}"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a:lstStyle/>
          <a:p>
            <a:r>
              <a:rPr lang="en-GB">
                <a:ea typeface="ＭＳ Ｐゴシック" pitchFamily="-84" charset="-128"/>
              </a:rPr>
              <a:t>Our recommendation is that </a:t>
            </a:r>
          </a:p>
          <a:p>
            <a:endParaRPr lang="en-GB">
              <a:ea typeface="ＭＳ Ｐゴシック" pitchFamily="-8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A57E48DD-8DD4-4C81-BBBA-253DCE2BB7FA}"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a:lstStyle/>
          <a:p>
            <a:r>
              <a:rPr lang="en-GB" dirty="0">
                <a:ea typeface="ＭＳ Ｐゴシック" pitchFamily="-84" charset="-128"/>
              </a:rPr>
              <a:t>The role of antibiotics in acute pancreatitis, once controversial, is now very clear.</a:t>
            </a:r>
          </a:p>
          <a:p>
            <a:r>
              <a:rPr lang="en-GB" dirty="0">
                <a:ea typeface="ＭＳ Ｐゴシック" pitchFamily="-84" charset="-128"/>
              </a:rPr>
              <a:t>Antibiotics are for treating infections and not recommended by the IAP for the prophylaxis (prevention) of infectious complications in acute pancreatitis</a:t>
            </a:r>
          </a:p>
          <a:p>
            <a:r>
              <a:rPr lang="en-GB" dirty="0">
                <a:ea typeface="ＭＳ Ｐゴシック" pitchFamily="-84" charset="-128"/>
              </a:rPr>
              <a:t>Despite this, 61% of patients in this study, received antibiotics.</a:t>
            </a:r>
          </a:p>
        </p:txBody>
      </p:sp>
      <p:sp>
        <p:nvSpPr>
          <p:cNvPr id="36868" name="Slide Number Placeholder 3"/>
          <p:cNvSpPr>
            <a:spLocks noGrp="1"/>
          </p:cNvSpPr>
          <p:nvPr>
            <p:ph type="sldNum" sz="quarter" idx="5"/>
          </p:nvPr>
        </p:nvSpPr>
        <p:spPr bwMode="auto">
          <a:noFill/>
          <a:ln>
            <a:miter lim="800000"/>
            <a:headEnd/>
            <a:tailEnd/>
          </a:ln>
        </p:spPr>
        <p:txBody>
          <a:bodyPr/>
          <a:lstStyle/>
          <a:p>
            <a:fld id="{F0749365-6BE6-416A-9F55-1E687A8C65A5}"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a:lstStyle/>
          <a:p>
            <a:r>
              <a:rPr lang="en-GB" dirty="0">
                <a:ea typeface="ＭＳ Ｐゴシック" pitchFamily="-84" charset="-128"/>
              </a:rPr>
              <a:t>But clearly, confusion on this issue still remains.</a:t>
            </a:r>
          </a:p>
          <a:p>
            <a:r>
              <a:rPr lang="en-GB" dirty="0">
                <a:ea typeface="ＭＳ Ｐゴシック" pitchFamily="-84" charset="-128"/>
              </a:rPr>
              <a:t>When we asked clinicians why they had prescribed antibiotics, their commenest answer was </a:t>
            </a:r>
            <a:r>
              <a:rPr lang="en-GB" dirty="0" smtClean="0">
                <a:ea typeface="ＭＳ Ｐゴシック" pitchFamily="-84" charset="-128"/>
              </a:rPr>
              <a:t>‘I </a:t>
            </a:r>
            <a:r>
              <a:rPr lang="en-GB" dirty="0">
                <a:ea typeface="ＭＳ Ｐゴシック" pitchFamily="-84" charset="-128"/>
              </a:rPr>
              <a:t>don’t </a:t>
            </a:r>
            <a:r>
              <a:rPr lang="en-GB" dirty="0" smtClean="0">
                <a:ea typeface="ＭＳ Ｐゴシック" pitchFamily="-84" charset="-128"/>
              </a:rPr>
              <a:t>know’ </a:t>
            </a:r>
            <a:r>
              <a:rPr lang="en-GB" dirty="0">
                <a:ea typeface="ＭＳ Ｐゴシック" pitchFamily="-84" charset="-128"/>
              </a:rPr>
              <a:t>ie. Not specified. </a:t>
            </a:r>
          </a:p>
          <a:p>
            <a:r>
              <a:rPr lang="en-GB" dirty="0">
                <a:ea typeface="ＭＳ Ｐゴシック" pitchFamily="-84" charset="-128"/>
              </a:rPr>
              <a:t>The second commonest reason was because the patient had “pancreatitis”!</a:t>
            </a:r>
          </a:p>
          <a:p>
            <a:r>
              <a:rPr lang="en-GB" dirty="0">
                <a:ea typeface="ＭＳ Ｐゴシック" pitchFamily="-84" charset="-128"/>
              </a:rPr>
              <a:t>Clearly there are valid reasons for prescribing antibiotics in AP and documented, biliary, respiratory and UTIs were recorded.</a:t>
            </a:r>
          </a:p>
          <a:p>
            <a:r>
              <a:rPr lang="en-GB" dirty="0">
                <a:ea typeface="ＭＳ Ｐゴシック" pitchFamily="-84" charset="-128"/>
              </a:rPr>
              <a:t>However, it is concerning that individual items such as  “Raised temperature; raised WCC; and raised CRP”  and “pancreatic necrosis” per se, are considered indications for antibiotic prescription in this condition.</a:t>
            </a:r>
          </a:p>
        </p:txBody>
      </p:sp>
      <p:sp>
        <p:nvSpPr>
          <p:cNvPr id="37892" name="Slide Number Placeholder 3"/>
          <p:cNvSpPr>
            <a:spLocks noGrp="1"/>
          </p:cNvSpPr>
          <p:nvPr>
            <p:ph type="sldNum" sz="quarter" idx="5"/>
          </p:nvPr>
        </p:nvSpPr>
        <p:spPr bwMode="auto">
          <a:noFill/>
          <a:ln>
            <a:miter lim="800000"/>
            <a:headEnd/>
            <a:tailEnd/>
          </a:ln>
        </p:spPr>
        <p:txBody>
          <a:bodyPr/>
          <a:lstStyle/>
          <a:p>
            <a:fld id="{4E2C6B0B-991A-4A42-ADB7-37A33AB92F85}" type="slidenum">
              <a:rPr lang="en-US" smtClean="0">
                <a:solidFill>
                  <a:prstClr val="black"/>
                </a:solidFill>
              </a:rPr>
              <a:pPr/>
              <a:t>34</a:t>
            </a:fld>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a:lstStyle/>
          <a:p>
            <a:r>
              <a:rPr lang="en-GB" dirty="0">
                <a:ea typeface="ＭＳ Ｐゴシック" pitchFamily="-84" charset="-128"/>
              </a:rPr>
              <a:t>We asked the case reviewers the clinicians, overall, how appropriate they thought the antibiotic prescription was; and they came up with a very similar proportion: in about one fifth of cases.</a:t>
            </a:r>
          </a:p>
        </p:txBody>
      </p:sp>
      <p:sp>
        <p:nvSpPr>
          <p:cNvPr id="38916" name="Slide Number Placeholder 3"/>
          <p:cNvSpPr>
            <a:spLocks noGrp="1"/>
          </p:cNvSpPr>
          <p:nvPr>
            <p:ph type="sldNum" sz="quarter" idx="5"/>
          </p:nvPr>
        </p:nvSpPr>
        <p:spPr bwMode="auto">
          <a:noFill/>
          <a:ln>
            <a:miter lim="800000"/>
            <a:headEnd/>
            <a:tailEnd/>
          </a:ln>
        </p:spPr>
        <p:txBody>
          <a:bodyPr/>
          <a:lstStyle/>
          <a:p>
            <a:fld id="{DF53ADBD-DF42-4D1A-9FEE-57432B21ABE1}" type="slidenum">
              <a:rPr lang="en-US" smtClean="0">
                <a:solidFill>
                  <a:prstClr val="black"/>
                </a:solidFill>
              </a:rPr>
              <a:pPr/>
              <a:t>35</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r>
              <a:rPr lang="en-GB" dirty="0">
                <a:ea typeface="ＭＳ Ｐゴシック" pitchFamily="-84" charset="-128"/>
              </a:rPr>
              <a:t>And the reason that they considered antibiotic usage inappropriate in almost one-fifth of case was almost universally because it was “not indicated”</a:t>
            </a:r>
          </a:p>
        </p:txBody>
      </p:sp>
      <p:sp>
        <p:nvSpPr>
          <p:cNvPr id="39940" name="Slide Number Placeholder 3"/>
          <p:cNvSpPr>
            <a:spLocks noGrp="1"/>
          </p:cNvSpPr>
          <p:nvPr>
            <p:ph type="sldNum" sz="quarter" idx="5"/>
          </p:nvPr>
        </p:nvSpPr>
        <p:spPr bwMode="auto">
          <a:noFill/>
          <a:ln>
            <a:miter lim="800000"/>
            <a:headEnd/>
            <a:tailEnd/>
          </a:ln>
        </p:spPr>
        <p:txBody>
          <a:bodyPr/>
          <a:lstStyle/>
          <a:p>
            <a:fld id="{9CEB0254-0280-4AFC-BC6A-E87DDA897EED}"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a:lstStyle/>
          <a:p>
            <a:r>
              <a:rPr lang="en-GB" dirty="0">
                <a:ea typeface="ＭＳ Ｐゴシック" pitchFamily="-84" charset="-128"/>
              </a:rPr>
              <a:t>Antibiotic overuse causes harm, especially in encouraging the emergence of resistant organisms.</a:t>
            </a:r>
          </a:p>
          <a:p>
            <a:r>
              <a:rPr lang="en-GB" dirty="0">
                <a:ea typeface="ＭＳ Ｐゴシック" pitchFamily="-84" charset="-128"/>
              </a:rPr>
              <a:t>Therefore we strongly endorse the IAP recommendation against antibiotic prophylaxis and stress the importance of the concept of antibiotic stewardship (as defined by NICE) within each institution.</a:t>
            </a:r>
          </a:p>
          <a:p>
            <a:endParaRPr lang="en-GB" dirty="0">
              <a:ea typeface="ＭＳ Ｐゴシック" pitchFamily="-84" charset="-128"/>
            </a:endParaRPr>
          </a:p>
          <a:p>
            <a:endParaRPr lang="en-GB" dirty="0">
              <a:ea typeface="ＭＳ Ｐゴシック" pitchFamily="-84" charset="-128"/>
            </a:endParaRPr>
          </a:p>
          <a:p>
            <a:endParaRPr lang="en-GB" dirty="0">
              <a:ea typeface="ＭＳ Ｐゴシック" pitchFamily="-84" charset="-128"/>
            </a:endParaRPr>
          </a:p>
        </p:txBody>
      </p:sp>
      <p:sp>
        <p:nvSpPr>
          <p:cNvPr id="40964" name="Slide Number Placeholder 3"/>
          <p:cNvSpPr>
            <a:spLocks noGrp="1"/>
          </p:cNvSpPr>
          <p:nvPr>
            <p:ph type="sldNum" sz="quarter" idx="5"/>
          </p:nvPr>
        </p:nvSpPr>
        <p:spPr bwMode="auto">
          <a:noFill/>
          <a:ln>
            <a:miter lim="800000"/>
            <a:headEnd/>
            <a:tailEnd/>
          </a:ln>
        </p:spPr>
        <p:txBody>
          <a:bodyPr/>
          <a:lstStyle/>
          <a:p>
            <a:fld id="{375FC8EA-EF36-4399-B6A3-D414AA3AC4A8}" type="slidenum">
              <a:rPr lang="en-US" smtClean="0">
                <a:solidFill>
                  <a:prstClr val="black"/>
                </a:solidFill>
              </a:rPr>
              <a:pPr/>
              <a:t>37</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a:lstStyle/>
          <a:p>
            <a:r>
              <a:rPr lang="en-GB" dirty="0">
                <a:ea typeface="ＭＳ Ｐゴシック" pitchFamily="-84" charset="-128"/>
              </a:rPr>
              <a:t>Nutrition is an essential component of treatment in AP</a:t>
            </a:r>
          </a:p>
        </p:txBody>
      </p:sp>
      <p:sp>
        <p:nvSpPr>
          <p:cNvPr id="41988" name="Slide Number Placeholder 3"/>
          <p:cNvSpPr>
            <a:spLocks noGrp="1"/>
          </p:cNvSpPr>
          <p:nvPr>
            <p:ph type="sldNum" sz="quarter" idx="5"/>
          </p:nvPr>
        </p:nvSpPr>
        <p:spPr bwMode="auto">
          <a:noFill/>
          <a:ln>
            <a:miter lim="800000"/>
            <a:headEnd/>
            <a:tailEnd/>
          </a:ln>
        </p:spPr>
        <p:txBody>
          <a:bodyPr/>
          <a:lstStyle/>
          <a:p>
            <a:fld id="{EEE354B9-50EC-473B-B3DF-223A67F95AFA}" type="slidenum">
              <a:rPr lang="en-US" smtClean="0">
                <a:solidFill>
                  <a:prstClr val="black"/>
                </a:solidFill>
              </a:rPr>
              <a:pPr/>
              <a:t>38</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a:lstStyle/>
          <a:p>
            <a:r>
              <a:rPr lang="en-GB" dirty="0">
                <a:ea typeface="ＭＳ Ｐゴシック" pitchFamily="-84" charset="-128"/>
              </a:rPr>
              <a:t>We asked each organisation if they had a nutrition team on site; and 87% said that they had. </a:t>
            </a:r>
          </a:p>
          <a:p>
            <a:r>
              <a:rPr lang="en-GB" dirty="0">
                <a:ea typeface="ＭＳ Ｐゴシック" pitchFamily="-84" charset="-128"/>
              </a:rPr>
              <a:t>This is a piece of good news; when we asked that question in the 2010 NCEPOD study on PN “A mixed Bag”, the corresponding figure was only 60%, so clearly, there have been organisation improvements during that time. </a:t>
            </a:r>
          </a:p>
        </p:txBody>
      </p:sp>
      <p:sp>
        <p:nvSpPr>
          <p:cNvPr id="43012" name="Slide Number Placeholder 3"/>
          <p:cNvSpPr>
            <a:spLocks noGrp="1"/>
          </p:cNvSpPr>
          <p:nvPr>
            <p:ph type="sldNum" sz="quarter" idx="5"/>
          </p:nvPr>
        </p:nvSpPr>
        <p:spPr bwMode="auto">
          <a:noFill/>
          <a:ln>
            <a:miter lim="800000"/>
            <a:headEnd/>
            <a:tailEnd/>
          </a:ln>
        </p:spPr>
        <p:txBody>
          <a:bodyPr/>
          <a:lstStyle/>
          <a:p>
            <a:fld id="{35E826CC-9734-48F9-A1C8-43611A178C78}" type="slidenum">
              <a:rPr lang="en-US" smtClean="0">
                <a:solidFill>
                  <a:prstClr val="black"/>
                </a:solidFill>
              </a:rPr>
              <a:pPr/>
              <a:t>39</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r>
              <a:rPr lang="en-GB" dirty="0">
                <a:ea typeface="ＭＳ Ｐゴシック" pitchFamily="-84" charset="-128"/>
              </a:rPr>
              <a:t>There were 4 sources of data for the study.</a:t>
            </a:r>
          </a:p>
          <a:p>
            <a:endParaRPr lang="en-GB" dirty="0">
              <a:ea typeface="ＭＳ Ｐゴシック" pitchFamily="-84" charset="-128"/>
            </a:endParaRPr>
          </a:p>
          <a:p>
            <a:r>
              <a:rPr lang="en-GB" dirty="0">
                <a:ea typeface="ＭＳ Ｐゴシック" pitchFamily="-84" charset="-128"/>
              </a:rPr>
              <a:t>A patient identifier spreadsheet which was completed by our local reporters,</a:t>
            </a:r>
            <a:r>
              <a:rPr lang="en-GB" baseline="0" dirty="0">
                <a:ea typeface="ＭＳ Ｐゴシック" pitchFamily="-84" charset="-128"/>
              </a:rPr>
              <a:t> that are our contact in each hospital. As well as basic demographic information about the patient, it also collected details on length of stay, outcome and whether or not the patient was admitted to critical care. We were also provided with details of the consultant responsible for the patient.</a:t>
            </a:r>
          </a:p>
          <a:p>
            <a:endParaRPr lang="en-GB" baseline="0" dirty="0">
              <a:ea typeface="ＭＳ Ｐゴシック" pitchFamily="-84" charset="-128"/>
            </a:endParaRPr>
          </a:p>
          <a:p>
            <a:r>
              <a:rPr lang="en-GB" baseline="0" dirty="0">
                <a:ea typeface="ＭＳ Ｐゴシック" pitchFamily="-84" charset="-128"/>
              </a:rPr>
              <a:t>The clinician questionnaire was sent to the consultant responsible for the patient at the time of discharged, with the caveat that they liaise or pass on the questionnaire to a more appropriate consultant if this was necessary.</a:t>
            </a:r>
          </a:p>
          <a:p>
            <a:endParaRPr lang="en-GB" baseline="0" dirty="0">
              <a:ea typeface="ＭＳ Ｐゴシック" pitchFamily="-84" charset="-128"/>
            </a:endParaRPr>
          </a:p>
          <a:p>
            <a:r>
              <a:rPr lang="en-GB" baseline="0" dirty="0">
                <a:ea typeface="ＭＳ Ｐゴシック" pitchFamily="-84" charset="-128"/>
              </a:rPr>
              <a:t>Photocopied case notes for each patient included in the study for peer review by the case reviewers</a:t>
            </a:r>
          </a:p>
          <a:p>
            <a:endParaRPr lang="en-GB" baseline="0" dirty="0">
              <a:ea typeface="ＭＳ Ｐゴシック" pitchFamily="-84" charset="-128"/>
            </a:endParaRPr>
          </a:p>
          <a:p>
            <a:r>
              <a:rPr lang="en-GB" baseline="0" dirty="0">
                <a:ea typeface="ＭＳ Ｐゴシック" pitchFamily="-84" charset="-128"/>
              </a:rPr>
              <a:t>Finally an organisational questionnaire was sent out to each hospital that admits patients with AP </a:t>
            </a:r>
          </a:p>
          <a:p>
            <a:endParaRPr lang="en-GB" baseline="0" dirty="0">
              <a:ea typeface="ＭＳ Ｐゴシック" pitchFamily="-84" charset="-128"/>
            </a:endParaRPr>
          </a:p>
          <a:p>
            <a:endParaRPr lang="en-GB" dirty="0">
              <a:ea typeface="ＭＳ Ｐゴシック" pitchFamily="-84" charset="-128"/>
            </a:endParaRPr>
          </a:p>
        </p:txBody>
      </p:sp>
      <p:sp>
        <p:nvSpPr>
          <p:cNvPr id="21508" name="Slide Number Placeholder 3"/>
          <p:cNvSpPr>
            <a:spLocks noGrp="1"/>
          </p:cNvSpPr>
          <p:nvPr>
            <p:ph type="sldNum" sz="quarter" idx="5"/>
          </p:nvPr>
        </p:nvSpPr>
        <p:spPr bwMode="auto">
          <a:noFill/>
          <a:ln>
            <a:miter lim="800000"/>
            <a:headEnd/>
            <a:tailEnd/>
          </a:ln>
        </p:spPr>
        <p:txBody>
          <a:bodyPr/>
          <a:lstStyle/>
          <a:p>
            <a:fld id="{39B4D3BD-8511-4FB6-AAF8-B8CFE775E071}"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a:lstStyle/>
          <a:p>
            <a:r>
              <a:rPr lang="en-GB" dirty="0">
                <a:ea typeface="ＭＳ Ｐゴシック" pitchFamily="-84" charset="-128"/>
              </a:rPr>
              <a:t>However, we also identified some important opportunities for improvement. </a:t>
            </a:r>
          </a:p>
          <a:p>
            <a:r>
              <a:rPr lang="en-GB" dirty="0">
                <a:ea typeface="ＭＳ Ｐゴシック" pitchFamily="-84" charset="-128"/>
              </a:rPr>
              <a:t>NICE guidelines state that All patients should be screened for malnutrition on assessment &amp; this repeated weekly, for example by using the MUST tool </a:t>
            </a:r>
          </a:p>
          <a:p>
            <a:r>
              <a:rPr lang="en-GB" dirty="0">
                <a:ea typeface="ＭＳ Ｐゴシック" pitchFamily="-84" charset="-128"/>
              </a:rPr>
              <a:t>This process was deemed deficient in 14 to 23% of cases, either because it was delayed or not done at all.</a:t>
            </a:r>
          </a:p>
          <a:p>
            <a:endParaRPr lang="en-GB" dirty="0">
              <a:ea typeface="ＭＳ Ｐゴシック" pitchFamily="-84" charset="-128"/>
            </a:endParaRPr>
          </a:p>
        </p:txBody>
      </p:sp>
      <p:sp>
        <p:nvSpPr>
          <p:cNvPr id="44036" name="Slide Number Placeholder 3"/>
          <p:cNvSpPr>
            <a:spLocks noGrp="1"/>
          </p:cNvSpPr>
          <p:nvPr>
            <p:ph type="sldNum" sz="quarter" idx="5"/>
          </p:nvPr>
        </p:nvSpPr>
        <p:spPr bwMode="auto">
          <a:noFill/>
          <a:ln>
            <a:miter lim="800000"/>
            <a:headEnd/>
            <a:tailEnd/>
          </a:ln>
        </p:spPr>
        <p:txBody>
          <a:bodyPr/>
          <a:lstStyle/>
          <a:p>
            <a:fld id="{5282052A-13B0-4A1D-8B5A-AB5CDB6DB16F}" type="slidenum">
              <a:rPr lang="en-US" smtClean="0">
                <a:solidFill>
                  <a:prstClr val="black"/>
                </a:solidFill>
              </a:rPr>
              <a:pPr/>
              <a:t>40</a:t>
            </a:fld>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a:lstStyle/>
          <a:p>
            <a:r>
              <a:rPr lang="en-GB" dirty="0">
                <a:ea typeface="ＭＳ Ｐゴシック" pitchFamily="-84" charset="-128"/>
              </a:rPr>
              <a:t>One third of patients in this cohort were referred to a dietitian…</a:t>
            </a:r>
          </a:p>
        </p:txBody>
      </p:sp>
      <p:sp>
        <p:nvSpPr>
          <p:cNvPr id="45060" name="Slide Number Placeholder 3"/>
          <p:cNvSpPr>
            <a:spLocks noGrp="1"/>
          </p:cNvSpPr>
          <p:nvPr>
            <p:ph type="sldNum" sz="quarter" idx="5"/>
          </p:nvPr>
        </p:nvSpPr>
        <p:spPr bwMode="auto">
          <a:noFill/>
          <a:ln>
            <a:miter lim="800000"/>
            <a:headEnd/>
            <a:tailEnd/>
          </a:ln>
        </p:spPr>
        <p:txBody>
          <a:bodyPr/>
          <a:lstStyle/>
          <a:p>
            <a:fld id="{0734CD6D-F89E-4BFF-B0B0-363611629810}" type="slidenum">
              <a:rPr lang="en-US" smtClean="0">
                <a:solidFill>
                  <a:prstClr val="black"/>
                </a:solidFill>
              </a:rPr>
              <a:pPr/>
              <a:t>41</a:t>
            </a:fld>
            <a:endParaRPr 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a:lstStyle/>
          <a:p>
            <a:r>
              <a:rPr lang="en-GB" dirty="0">
                <a:ea typeface="ＭＳ Ｐゴシック" pitchFamily="-84" charset="-128"/>
              </a:rPr>
              <a:t>…but of those who were not, the reviewers determined that 27% of them should have been. </a:t>
            </a:r>
          </a:p>
        </p:txBody>
      </p:sp>
      <p:sp>
        <p:nvSpPr>
          <p:cNvPr id="46084" name="Slide Number Placeholder 3"/>
          <p:cNvSpPr>
            <a:spLocks noGrp="1"/>
          </p:cNvSpPr>
          <p:nvPr>
            <p:ph type="sldNum" sz="quarter" idx="5"/>
          </p:nvPr>
        </p:nvSpPr>
        <p:spPr bwMode="auto">
          <a:noFill/>
          <a:ln>
            <a:miter lim="800000"/>
            <a:headEnd/>
            <a:tailEnd/>
          </a:ln>
        </p:spPr>
        <p:txBody>
          <a:bodyPr/>
          <a:lstStyle/>
          <a:p>
            <a:fld id="{A92A64D4-2613-494E-BFF8-925F56836DA8}" type="slidenum">
              <a:rPr lang="en-US" smtClean="0">
                <a:solidFill>
                  <a:prstClr val="black"/>
                </a:solidFill>
              </a:rPr>
              <a:pPr/>
              <a:t>42</a:t>
            </a:fld>
            <a:endParaRPr lang="en-US"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a:lstStyle/>
          <a:p>
            <a:r>
              <a:rPr lang="en-GB" dirty="0">
                <a:ea typeface="ＭＳ Ｐゴシック" pitchFamily="-84" charset="-128"/>
              </a:rPr>
              <a:t>Overall, considering nutritional assessment, dietitian and nutritional team referral and provision of supplemental nutrition, in 15% of cases this was deemed inadequate. Clearly, this represents an area where we could do better. </a:t>
            </a:r>
          </a:p>
        </p:txBody>
      </p:sp>
      <p:sp>
        <p:nvSpPr>
          <p:cNvPr id="47108" name="Slide Number Placeholder 3"/>
          <p:cNvSpPr>
            <a:spLocks noGrp="1"/>
          </p:cNvSpPr>
          <p:nvPr>
            <p:ph type="sldNum" sz="quarter" idx="5"/>
          </p:nvPr>
        </p:nvSpPr>
        <p:spPr bwMode="auto">
          <a:noFill/>
          <a:ln>
            <a:miter lim="800000"/>
            <a:headEnd/>
            <a:tailEnd/>
          </a:ln>
        </p:spPr>
        <p:txBody>
          <a:bodyPr/>
          <a:lstStyle/>
          <a:p>
            <a:fld id="{B7A5A4E8-1AEF-4042-91CB-B3CF046D8BA9}"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a:lstStyle/>
          <a:p>
            <a:r>
              <a:rPr lang="en-GB" dirty="0">
                <a:ea typeface="ＭＳ Ｐゴシック" pitchFamily="-84" charset="-128"/>
              </a:rPr>
              <a:t>Our recommendation stresses the importance of early nutritional assessment and subsequent appropriate referral to a dietitian/nutritional team for nutritional support and the fact that the MUST tool facilitates this.</a:t>
            </a:r>
          </a:p>
        </p:txBody>
      </p:sp>
      <p:sp>
        <p:nvSpPr>
          <p:cNvPr id="48132" name="Slide Number Placeholder 3"/>
          <p:cNvSpPr>
            <a:spLocks noGrp="1"/>
          </p:cNvSpPr>
          <p:nvPr>
            <p:ph type="sldNum" sz="quarter" idx="5"/>
          </p:nvPr>
        </p:nvSpPr>
        <p:spPr bwMode="auto">
          <a:noFill/>
          <a:ln>
            <a:miter lim="800000"/>
            <a:headEnd/>
            <a:tailEnd/>
          </a:ln>
        </p:spPr>
        <p:txBody>
          <a:bodyPr/>
          <a:lstStyle/>
          <a:p>
            <a:fld id="{2ADA39C6-7281-4C3A-AA53-677557415FA3}" type="slidenum">
              <a:rPr lang="en-US" smtClean="0">
                <a:solidFill>
                  <a:prstClr val="black"/>
                </a:solidFill>
              </a:rPr>
              <a:pPr/>
              <a:t>44</a:t>
            </a:fld>
            <a:endParaRPr 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a:lstStyle/>
          <a:p>
            <a:r>
              <a:rPr lang="en-GB" dirty="0">
                <a:ea typeface="ＭＳ Ｐゴシック" pitchFamily="-84" charset="-128"/>
              </a:rPr>
              <a:t>This Report is called “Treat the Cause” for a very good reason; One in five patients in this study (143/694) were repeat admissions.</a:t>
            </a:r>
          </a:p>
        </p:txBody>
      </p:sp>
      <p:sp>
        <p:nvSpPr>
          <p:cNvPr id="49156" name="Slide Number Placeholder 3"/>
          <p:cNvSpPr>
            <a:spLocks noGrp="1"/>
          </p:cNvSpPr>
          <p:nvPr>
            <p:ph type="sldNum" sz="quarter" idx="5"/>
          </p:nvPr>
        </p:nvSpPr>
        <p:spPr bwMode="auto">
          <a:noFill/>
          <a:ln>
            <a:miter lim="800000"/>
            <a:headEnd/>
            <a:tailEnd/>
          </a:ln>
        </p:spPr>
        <p:txBody>
          <a:bodyPr/>
          <a:lstStyle/>
          <a:p>
            <a:fld id="{4BC7516E-C3DF-4ECF-B6FF-BB96D79FB5BB}" type="slidenum">
              <a:rPr lang="en-US" smtClean="0">
                <a:solidFill>
                  <a:prstClr val="black"/>
                </a:solidFill>
              </a:rPr>
              <a:pPr/>
              <a:t>45</a:t>
            </a:fld>
            <a:endParaRPr lang="en-US"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a:lstStyle/>
          <a:p>
            <a:r>
              <a:rPr lang="en-GB" dirty="0">
                <a:ea typeface="ＭＳ Ｐゴシック" pitchFamily="-84" charset="-128"/>
              </a:rPr>
              <a:t>Moreover, they were readmissions for the same reasons (in 93% of cases). </a:t>
            </a:r>
          </a:p>
          <a:p>
            <a:r>
              <a:rPr lang="en-GB" dirty="0">
                <a:ea typeface="ＭＳ Ｐゴシック" pitchFamily="-84" charset="-128"/>
              </a:rPr>
              <a:t>56 readmitted with alcohol related AP and 34 with gallstone AP.</a:t>
            </a:r>
          </a:p>
          <a:p>
            <a:r>
              <a:rPr lang="en-GB" dirty="0">
                <a:ea typeface="ＭＳ Ｐゴシック" pitchFamily="-84" charset="-128"/>
              </a:rPr>
              <a:t>So why is this?</a:t>
            </a:r>
          </a:p>
        </p:txBody>
      </p:sp>
      <p:sp>
        <p:nvSpPr>
          <p:cNvPr id="50180" name="Slide Number Placeholder 3"/>
          <p:cNvSpPr>
            <a:spLocks noGrp="1"/>
          </p:cNvSpPr>
          <p:nvPr>
            <p:ph type="sldNum" sz="quarter" idx="5"/>
          </p:nvPr>
        </p:nvSpPr>
        <p:spPr bwMode="auto">
          <a:noFill/>
          <a:ln>
            <a:miter lim="800000"/>
            <a:headEnd/>
            <a:tailEnd/>
          </a:ln>
        </p:spPr>
        <p:txBody>
          <a:bodyPr/>
          <a:lstStyle/>
          <a:p>
            <a:fld id="{8D99C795-36C2-4AE4-B7CE-79AE9E08DC76}" type="slidenum">
              <a:rPr lang="en-US" smtClean="0">
                <a:solidFill>
                  <a:prstClr val="black"/>
                </a:solidFill>
              </a:rPr>
              <a:pPr/>
              <a:t>46</a:t>
            </a:fld>
            <a:endParaRPr lang="en-US"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a:lstStyle/>
          <a:p>
            <a:r>
              <a:rPr lang="en-GB" dirty="0">
                <a:ea typeface="ＭＳ Ｐゴシック" pitchFamily="-84" charset="-128"/>
              </a:rPr>
              <a:t>The first reason is that patients with gallstone pancreatitis are not getting their gallbladder removed during the same admission, as recommended by the IAP. This only occurred in 18% of cases.</a:t>
            </a:r>
          </a:p>
        </p:txBody>
      </p:sp>
      <p:sp>
        <p:nvSpPr>
          <p:cNvPr id="51204" name="Slide Number Placeholder 3"/>
          <p:cNvSpPr>
            <a:spLocks noGrp="1"/>
          </p:cNvSpPr>
          <p:nvPr>
            <p:ph type="sldNum" sz="quarter" idx="5"/>
          </p:nvPr>
        </p:nvSpPr>
        <p:spPr bwMode="auto">
          <a:noFill/>
          <a:ln>
            <a:miter lim="800000"/>
            <a:headEnd/>
            <a:tailEnd/>
          </a:ln>
        </p:spPr>
        <p:txBody>
          <a:bodyPr/>
          <a:lstStyle/>
          <a:p>
            <a:fld id="{DE264911-F1F8-4853-B6CB-DD97FC39F086}" type="slidenum">
              <a:rPr lang="en-US" smtClean="0">
                <a:solidFill>
                  <a:prstClr val="black"/>
                </a:solidFill>
              </a:rPr>
              <a:pPr/>
              <a:t>47</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a:lstStyle/>
          <a:p>
            <a:r>
              <a:rPr lang="en-GB" dirty="0">
                <a:ea typeface="ＭＳ Ｐゴシック" pitchFamily="-84" charset="-128"/>
              </a:rPr>
              <a:t>Of course there may be many valid reason why this does not occur e.g: on-going severe AP, those who are medically unfit etc. </a:t>
            </a:r>
          </a:p>
          <a:p>
            <a:r>
              <a:rPr lang="en-GB" dirty="0">
                <a:ea typeface="ＭＳ Ｐゴシック" pitchFamily="-84" charset="-128"/>
              </a:rPr>
              <a:t>But “lack of access to emergency theatres” is not a valid reason to defer cholecystectomy, and this was quoted as the reason in 69 (27%) of cases.</a:t>
            </a:r>
          </a:p>
        </p:txBody>
      </p:sp>
      <p:sp>
        <p:nvSpPr>
          <p:cNvPr id="52228" name="Slide Number Placeholder 3"/>
          <p:cNvSpPr>
            <a:spLocks noGrp="1"/>
          </p:cNvSpPr>
          <p:nvPr>
            <p:ph type="sldNum" sz="quarter" idx="5"/>
          </p:nvPr>
        </p:nvSpPr>
        <p:spPr bwMode="auto">
          <a:noFill/>
          <a:ln>
            <a:miter lim="800000"/>
            <a:headEnd/>
            <a:tailEnd/>
          </a:ln>
        </p:spPr>
        <p:txBody>
          <a:bodyPr/>
          <a:lstStyle/>
          <a:p>
            <a:fld id="{E1819868-0E44-410C-B31F-C4F387EC88A0}" type="slidenum">
              <a:rPr lang="en-US" smtClean="0">
                <a:solidFill>
                  <a:prstClr val="black"/>
                </a:solidFill>
              </a:rPr>
              <a:pPr/>
              <a:t>48</a:t>
            </a:fld>
            <a:endParaRPr 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a:lstStyle/>
          <a:p>
            <a:r>
              <a:rPr lang="en-GB" dirty="0">
                <a:ea typeface="ＭＳ Ｐゴシック" pitchFamily="-84" charset="-128"/>
              </a:rPr>
              <a:t>The answer to the question why emergency theatre access for these patients is not available, is explicable when we turn to the questionaires returned by each organisation: while about half have a policy for doing this on the index admission or within two weeks, 20% stated that they did not prioritise cholecystectomy for AP patients within 2 weeks and another 20% said that they did not prioritise it at all!</a:t>
            </a:r>
          </a:p>
        </p:txBody>
      </p:sp>
      <p:sp>
        <p:nvSpPr>
          <p:cNvPr id="53252" name="Slide Number Placeholder 3"/>
          <p:cNvSpPr>
            <a:spLocks noGrp="1"/>
          </p:cNvSpPr>
          <p:nvPr>
            <p:ph type="sldNum" sz="quarter" idx="5"/>
          </p:nvPr>
        </p:nvSpPr>
        <p:spPr bwMode="auto">
          <a:noFill/>
          <a:ln>
            <a:miter lim="800000"/>
            <a:headEnd/>
            <a:tailEnd/>
          </a:ln>
        </p:spPr>
        <p:txBody>
          <a:bodyPr/>
          <a:lstStyle/>
          <a:p>
            <a:fld id="{CCC5475D-A2BB-458D-8E2C-ADBA6C5A52CC}" type="slidenum">
              <a:rPr lang="en-US" smtClean="0">
                <a:solidFill>
                  <a:prstClr val="black"/>
                </a:solidFill>
              </a:rPr>
              <a:pPr/>
              <a:t>49</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r>
              <a:rPr lang="en-GB" dirty="0">
                <a:ea typeface="ＭＳ Ｐゴシック" pitchFamily="-84" charset="-128"/>
              </a:rPr>
              <a:t>Approximately 14500 cases were coded as acute pancreatitis during the 6 month study period. 8925 met the study inclusion criteria. To</a:t>
            </a:r>
            <a:r>
              <a:rPr lang="en-GB" baseline="0" dirty="0">
                <a:ea typeface="ＭＳ Ｐゴシック" pitchFamily="-84" charset="-128"/>
              </a:rPr>
              <a:t> limit study fatigue and strain resources, </a:t>
            </a:r>
            <a:r>
              <a:rPr lang="en-GB" dirty="0">
                <a:ea typeface="ＭＳ Ｐゴシック" pitchFamily="-84" charset="-128"/>
              </a:rPr>
              <a:t>we sampled up to 5 cases per hospital, which resulted in 987 cases being selected for questionnaire completion and peer review.</a:t>
            </a:r>
          </a:p>
          <a:p>
            <a:endParaRPr lang="en-GB" dirty="0">
              <a:ea typeface="ＭＳ Ｐゴシック" pitchFamily="-84" charset="-128"/>
            </a:endParaRPr>
          </a:p>
          <a:p>
            <a:r>
              <a:rPr lang="en-GB" dirty="0">
                <a:ea typeface="ＭＳ Ｐゴシック" pitchFamily="-84" charset="-128"/>
              </a:rPr>
              <a:t>We realise that selecting</a:t>
            </a:r>
            <a:r>
              <a:rPr lang="en-GB" baseline="0" dirty="0">
                <a:ea typeface="ＭＳ Ｐゴシック" pitchFamily="-84" charset="-128"/>
              </a:rPr>
              <a:t> 5 cases per hospital does bias the study towards lower volume non specialist hospitals, however the vast majority of patients will start off at non specialist hospitals.</a:t>
            </a:r>
            <a:endParaRPr lang="en-GB" dirty="0">
              <a:ea typeface="ＭＳ Ｐゴシック" pitchFamily="-84" charset="-128"/>
            </a:endParaRPr>
          </a:p>
          <a:p>
            <a:r>
              <a:rPr lang="en-GB" dirty="0">
                <a:ea typeface="ＭＳ Ｐゴシック" pitchFamily="-84" charset="-128"/>
              </a:rPr>
              <a:t>  </a:t>
            </a:r>
          </a:p>
          <a:p>
            <a:r>
              <a:rPr lang="en-GB" dirty="0">
                <a:ea typeface="ＭＳ Ｐゴシック" pitchFamily="-84" charset="-128"/>
              </a:rPr>
              <a:t>The data presented</a:t>
            </a:r>
            <a:r>
              <a:rPr lang="en-GB" baseline="0" dirty="0">
                <a:ea typeface="ＭＳ Ｐゴシック" pitchFamily="-84" charset="-128"/>
              </a:rPr>
              <a:t> in the report is aggregated data for the 712 completed questionnaires returned and for 418 sets of case notes that were peer reviewed. The denominators will change throughout the report depending on the source of the data and completeness of answers.  </a:t>
            </a:r>
            <a:endParaRPr lang="en-GB" dirty="0">
              <a:ea typeface="ＭＳ Ｐゴシック" pitchFamily="-84" charset="-128"/>
            </a:endParaRPr>
          </a:p>
        </p:txBody>
      </p:sp>
      <p:sp>
        <p:nvSpPr>
          <p:cNvPr id="22532" name="Slide Number Placeholder 3"/>
          <p:cNvSpPr>
            <a:spLocks noGrp="1"/>
          </p:cNvSpPr>
          <p:nvPr>
            <p:ph type="sldNum" sz="quarter" idx="5"/>
          </p:nvPr>
        </p:nvSpPr>
        <p:spPr bwMode="auto">
          <a:noFill/>
          <a:ln>
            <a:miter lim="800000"/>
            <a:headEnd/>
            <a:tailEnd/>
          </a:ln>
        </p:spPr>
        <p:txBody>
          <a:bodyPr/>
          <a:lstStyle/>
          <a:p>
            <a:fld id="{3D3721CF-DE58-4EA4-803E-AF9AC37ABF18}"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r>
              <a:rPr lang="en-GB" dirty="0">
                <a:ea typeface="ＭＳ Ｐゴシック" pitchFamily="-84" charset="-128"/>
              </a:rPr>
              <a:t>Therefore, our recommendation is an endorsement of the IAP view that, for mild AP, cholecystectomy should be performed on the index admission or, if the patient can be discharged, within 2 weeks.</a:t>
            </a:r>
          </a:p>
          <a:p>
            <a:r>
              <a:rPr lang="en-GB" dirty="0">
                <a:ea typeface="ＭＳ Ｐゴシック" pitchFamily="-84" charset="-128"/>
              </a:rPr>
              <a:t>For those with severe AP, clearly this depends on resolution of the disease and patient fitness.</a:t>
            </a:r>
          </a:p>
        </p:txBody>
      </p:sp>
      <p:sp>
        <p:nvSpPr>
          <p:cNvPr id="54276" name="Slide Number Placeholder 3"/>
          <p:cNvSpPr>
            <a:spLocks noGrp="1"/>
          </p:cNvSpPr>
          <p:nvPr>
            <p:ph type="sldNum" sz="quarter" idx="5"/>
          </p:nvPr>
        </p:nvSpPr>
        <p:spPr bwMode="auto">
          <a:noFill/>
          <a:ln>
            <a:miter lim="800000"/>
            <a:headEnd/>
            <a:tailEnd/>
          </a:ln>
        </p:spPr>
        <p:txBody>
          <a:bodyPr/>
          <a:lstStyle/>
          <a:p>
            <a:fld id="{58FEC9C1-3B67-4EE6-9E49-65A1D3CE3670}" type="slidenum">
              <a:rPr lang="en-US" smtClean="0">
                <a:solidFill>
                  <a:prstClr val="black"/>
                </a:solidFill>
              </a:rPr>
              <a:pPr/>
              <a:t>50</a:t>
            </a:fld>
            <a:endParaRPr 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a:lstStyle/>
          <a:p>
            <a:r>
              <a:rPr lang="en-GB" dirty="0">
                <a:ea typeface="ＭＳ Ｐゴシック" pitchFamily="-84" charset="-128"/>
              </a:rPr>
              <a:t>The second commonest cause of AP was alcohol. And with interventions and support, this too is a treatable and preventable cause.</a:t>
            </a:r>
          </a:p>
          <a:p>
            <a:r>
              <a:rPr lang="en-GB" dirty="0">
                <a:ea typeface="ＭＳ Ｐゴシック" pitchFamily="-84" charset="-128"/>
              </a:rPr>
              <a:t>Despite this, in considering those with recurrent AP due to alcohol,  the reviewers could only determine that a referral to an alcohol support/cessation service had occurred in about half of cases. </a:t>
            </a:r>
          </a:p>
        </p:txBody>
      </p:sp>
      <p:sp>
        <p:nvSpPr>
          <p:cNvPr id="55300" name="Slide Number Placeholder 3"/>
          <p:cNvSpPr>
            <a:spLocks noGrp="1"/>
          </p:cNvSpPr>
          <p:nvPr>
            <p:ph type="sldNum" sz="quarter" idx="5"/>
          </p:nvPr>
        </p:nvSpPr>
        <p:spPr bwMode="auto">
          <a:noFill/>
          <a:ln>
            <a:miter lim="800000"/>
            <a:headEnd/>
            <a:tailEnd/>
          </a:ln>
        </p:spPr>
        <p:txBody>
          <a:bodyPr/>
          <a:lstStyle/>
          <a:p>
            <a:fld id="{C6624601-1E88-4843-A778-3302786AFE9F}" type="slidenum">
              <a:rPr lang="en-US" smtClean="0">
                <a:solidFill>
                  <a:prstClr val="black"/>
                </a:solidFill>
              </a:rPr>
              <a:pPr/>
              <a:t>51</a:t>
            </a:fld>
            <a:endParaRPr 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a:lstStyle/>
          <a:p>
            <a:r>
              <a:rPr lang="en-GB" dirty="0">
                <a:ea typeface="ＭＳ Ｐゴシック" pitchFamily="-84" charset="-128"/>
              </a:rPr>
              <a:t>And part of the reason for this must be that only 80% of hospitals have such a service.</a:t>
            </a:r>
          </a:p>
          <a:p>
            <a:r>
              <a:rPr lang="en-GB" dirty="0">
                <a:ea typeface="ＭＳ Ｐゴシック" pitchFamily="-84" charset="-128"/>
              </a:rPr>
              <a:t>This is certainly an opportunity for improvement.  As clinicians we should stop simply responding to the consequences of alcohol misuse but deal with the underlying cause, that is, the alcohol.</a:t>
            </a:r>
          </a:p>
        </p:txBody>
      </p:sp>
      <p:sp>
        <p:nvSpPr>
          <p:cNvPr id="56324" name="Slide Number Placeholder 3"/>
          <p:cNvSpPr>
            <a:spLocks noGrp="1"/>
          </p:cNvSpPr>
          <p:nvPr>
            <p:ph type="sldNum" sz="quarter" idx="5"/>
          </p:nvPr>
        </p:nvSpPr>
        <p:spPr bwMode="auto">
          <a:noFill/>
          <a:ln>
            <a:miter lim="800000"/>
            <a:headEnd/>
            <a:tailEnd/>
          </a:ln>
        </p:spPr>
        <p:txBody>
          <a:bodyPr/>
          <a:lstStyle/>
          <a:p>
            <a:fld id="{73C28C36-1B08-4471-A3E3-FFFBEF1CF065}" type="slidenum">
              <a:rPr lang="en-US" smtClean="0">
                <a:solidFill>
                  <a:prstClr val="black"/>
                </a:solidFill>
              </a:rPr>
              <a:pPr/>
              <a:t>52</a:t>
            </a:fld>
            <a:endParaRPr lang="en-US" dirty="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r>
              <a:rPr lang="en-GB" dirty="0">
                <a:ea typeface="ＭＳ Ｐゴシック" pitchFamily="-84" charset="-128"/>
              </a:rPr>
              <a:t>Recommendations as above.</a:t>
            </a:r>
          </a:p>
          <a:p>
            <a:r>
              <a:rPr lang="en-GB" dirty="0">
                <a:ea typeface="ＭＳ Ｐゴシック" pitchFamily="-84" charset="-128"/>
              </a:rPr>
              <a:t>This is a challenge to the IAP and NICE to incorporate these recommendations into future guidelines/revisions.</a:t>
            </a:r>
          </a:p>
        </p:txBody>
      </p:sp>
      <p:sp>
        <p:nvSpPr>
          <p:cNvPr id="57348" name="Slide Number Placeholder 3"/>
          <p:cNvSpPr>
            <a:spLocks noGrp="1"/>
          </p:cNvSpPr>
          <p:nvPr>
            <p:ph type="sldNum" sz="quarter" idx="5"/>
          </p:nvPr>
        </p:nvSpPr>
        <p:spPr bwMode="auto">
          <a:noFill/>
          <a:ln>
            <a:miter lim="800000"/>
            <a:headEnd/>
            <a:tailEnd/>
          </a:ln>
        </p:spPr>
        <p:txBody>
          <a:bodyPr/>
          <a:lstStyle/>
          <a:p>
            <a:fld id="{879E0FCE-4336-43B0-B72E-53C2C5E9FDB5}" type="slidenum">
              <a:rPr lang="en-US" smtClean="0">
                <a:solidFill>
                  <a:prstClr val="black"/>
                </a:solidFill>
              </a:rPr>
              <a:pPr/>
              <a:t>53</a:t>
            </a:fld>
            <a:endParaRPr 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r>
              <a:rPr lang="en-GB" dirty="0">
                <a:ea typeface="ＭＳ Ｐゴシック" pitchFamily="-84" charset="-128"/>
              </a:rPr>
              <a:t>As the treatment of AP becomes increasingly complex and specialised, there is a need for regional centres to provide the full range of interventions and treatments that may be required.</a:t>
            </a:r>
          </a:p>
        </p:txBody>
      </p:sp>
      <p:sp>
        <p:nvSpPr>
          <p:cNvPr id="58372" name="Slide Number Placeholder 3"/>
          <p:cNvSpPr>
            <a:spLocks noGrp="1"/>
          </p:cNvSpPr>
          <p:nvPr>
            <p:ph type="sldNum" sz="quarter" idx="5"/>
          </p:nvPr>
        </p:nvSpPr>
        <p:spPr bwMode="auto">
          <a:noFill/>
          <a:ln>
            <a:miter lim="800000"/>
            <a:headEnd/>
            <a:tailEnd/>
          </a:ln>
        </p:spPr>
        <p:txBody>
          <a:bodyPr/>
          <a:lstStyle/>
          <a:p>
            <a:fld id="{74AE1BE4-D550-4F92-9130-711BE98D1E95}" type="slidenum">
              <a:rPr lang="en-US" smtClean="0">
                <a:solidFill>
                  <a:prstClr val="black"/>
                </a:solidFill>
              </a:rPr>
              <a:pPr/>
              <a:t>54</a:t>
            </a:fld>
            <a:endParaRPr lang="en-US"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a:lstStyle/>
          <a:p>
            <a:r>
              <a:rPr lang="en-GB" dirty="0">
                <a:ea typeface="ＭＳ Ｐゴシック" pitchFamily="-84" charset="-128"/>
              </a:rPr>
              <a:t>This currently doesn’t exist: only 33% of hospitals declared that they were part of a formal network for AP. </a:t>
            </a:r>
          </a:p>
        </p:txBody>
      </p:sp>
      <p:sp>
        <p:nvSpPr>
          <p:cNvPr id="59396" name="Slide Number Placeholder 3"/>
          <p:cNvSpPr>
            <a:spLocks noGrp="1"/>
          </p:cNvSpPr>
          <p:nvPr>
            <p:ph type="sldNum" sz="quarter" idx="5"/>
          </p:nvPr>
        </p:nvSpPr>
        <p:spPr bwMode="auto">
          <a:noFill/>
          <a:ln>
            <a:miter lim="800000"/>
            <a:headEnd/>
            <a:tailEnd/>
          </a:ln>
        </p:spPr>
        <p:txBody>
          <a:bodyPr/>
          <a:lstStyle/>
          <a:p>
            <a:fld id="{569E74F0-47BF-4BC8-B712-A245C9B86273}" type="slidenum">
              <a:rPr lang="en-US" smtClean="0">
                <a:solidFill>
                  <a:prstClr val="black"/>
                </a:solidFill>
              </a:rPr>
              <a:pPr/>
              <a:t>55</a:t>
            </a:fld>
            <a:endParaRPr lang="en-US" dirty="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r>
              <a:rPr lang="en-GB" dirty="0">
                <a:ea typeface="ＭＳ Ｐゴシック" pitchFamily="-84" charset="-128"/>
              </a:rPr>
              <a:t>Of even greater concern, of those who weren’t, another quarter stated that were not even part of an informal network. But the truth is that informal networks are not an adequate response anyway to a severe acute emergency where life threatening complications can occur at any time.</a:t>
            </a:r>
          </a:p>
        </p:txBody>
      </p:sp>
      <p:sp>
        <p:nvSpPr>
          <p:cNvPr id="60420" name="Slide Number Placeholder 3"/>
          <p:cNvSpPr>
            <a:spLocks noGrp="1"/>
          </p:cNvSpPr>
          <p:nvPr>
            <p:ph type="sldNum" sz="quarter" idx="5"/>
          </p:nvPr>
        </p:nvSpPr>
        <p:spPr bwMode="auto">
          <a:noFill/>
          <a:ln>
            <a:miter lim="800000"/>
            <a:headEnd/>
            <a:tailEnd/>
          </a:ln>
        </p:spPr>
        <p:txBody>
          <a:bodyPr/>
          <a:lstStyle/>
          <a:p>
            <a:fld id="{D8E863D1-761B-4E44-9A4C-EA62EAEAFFEB}" type="slidenum">
              <a:rPr lang="en-US" smtClean="0">
                <a:solidFill>
                  <a:prstClr val="black"/>
                </a:solidFill>
              </a:rPr>
              <a:pPr/>
              <a:t>56</a:t>
            </a:fld>
            <a:endParaRPr lang="en-US"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r>
              <a:rPr lang="en-GB" dirty="0">
                <a:ea typeface="ＭＳ Ｐゴシック" pitchFamily="-84" charset="-128"/>
              </a:rPr>
              <a:t>So why do we need networks?</a:t>
            </a:r>
          </a:p>
          <a:p>
            <a:r>
              <a:rPr lang="en-GB" dirty="0">
                <a:ea typeface="ＭＳ Ｐゴシック" pitchFamily="-84" charset="-128"/>
              </a:rPr>
              <a:t>The first reason is that only 27% of cases said that they could place radiological drains on a 24/7 basis…</a:t>
            </a:r>
          </a:p>
        </p:txBody>
      </p:sp>
      <p:sp>
        <p:nvSpPr>
          <p:cNvPr id="61444" name="Slide Number Placeholder 3"/>
          <p:cNvSpPr>
            <a:spLocks noGrp="1"/>
          </p:cNvSpPr>
          <p:nvPr>
            <p:ph type="sldNum" sz="quarter" idx="5"/>
          </p:nvPr>
        </p:nvSpPr>
        <p:spPr bwMode="auto">
          <a:noFill/>
          <a:ln>
            <a:miter lim="800000"/>
            <a:headEnd/>
            <a:tailEnd/>
          </a:ln>
        </p:spPr>
        <p:txBody>
          <a:bodyPr/>
          <a:lstStyle/>
          <a:p>
            <a:fld id="{5CFB4508-81E5-4AC5-BA41-0BA60B91B760}" type="slidenum">
              <a:rPr lang="en-US" smtClean="0">
                <a:solidFill>
                  <a:prstClr val="black"/>
                </a:solidFill>
              </a:rPr>
              <a:pPr/>
              <a:t>57</a:t>
            </a:fld>
            <a:endParaRPr lang="en-US" dirty="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r>
              <a:rPr lang="en-GB" dirty="0">
                <a:ea typeface="ＭＳ Ｐゴシック" pitchFamily="-84" charset="-128"/>
              </a:rPr>
              <a:t>…And only 30% that they could perform pancreatitis surgery.</a:t>
            </a:r>
          </a:p>
          <a:p>
            <a:endParaRPr lang="en-GB" dirty="0">
              <a:ea typeface="ＭＳ Ｐゴシック" pitchFamily="-84"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A695E3A3-DBF5-499D-B0EC-319DB6ACAD95}" type="slidenum">
              <a:rPr lang="en-US" smtClean="0">
                <a:solidFill>
                  <a:prstClr val="black"/>
                </a:solidFill>
              </a:rPr>
              <a:pPr/>
              <a:t>58</a:t>
            </a:fld>
            <a:endParaRPr lang="en-US" dirty="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a:lstStyle/>
          <a:p>
            <a:r>
              <a:rPr lang="en-GB" dirty="0">
                <a:ea typeface="ＭＳ Ｐゴシック" pitchFamily="-84" charset="-128"/>
              </a:rPr>
              <a:t>These are the procedures that were performed during the course of this study.</a:t>
            </a:r>
          </a:p>
          <a:p>
            <a:r>
              <a:rPr lang="en-GB" dirty="0">
                <a:ea typeface="ＭＳ Ｐゴシック" pitchFamily="-84" charset="-128"/>
              </a:rPr>
              <a:t>Mainly radiological drainage, some surgical necrosectomies and as yet, little endoscopic drainage/necrosectomy (although this is rapidly becoming more popular in the UK).</a:t>
            </a:r>
          </a:p>
          <a:p>
            <a:r>
              <a:rPr lang="en-GB" dirty="0">
                <a:ea typeface="ＭＳ Ｐゴシック" pitchFamily="-84" charset="-128"/>
              </a:rPr>
              <a:t>It is for these patients that we need reliable access to specialist centres 24/7, so that every patient has access to life saving treatments, regardless of which hospital they initially present.</a:t>
            </a:r>
          </a:p>
        </p:txBody>
      </p:sp>
      <p:sp>
        <p:nvSpPr>
          <p:cNvPr id="63492" name="Slide Number Placeholder 3"/>
          <p:cNvSpPr>
            <a:spLocks noGrp="1"/>
          </p:cNvSpPr>
          <p:nvPr>
            <p:ph type="sldNum" sz="quarter" idx="5"/>
          </p:nvPr>
        </p:nvSpPr>
        <p:spPr bwMode="auto">
          <a:noFill/>
          <a:ln>
            <a:miter lim="800000"/>
            <a:headEnd/>
            <a:tailEnd/>
          </a:ln>
        </p:spPr>
        <p:txBody>
          <a:bodyPr/>
          <a:lstStyle/>
          <a:p>
            <a:fld id="{A9414677-2E88-4D97-AF8A-3977133A157C}" type="slidenum">
              <a:rPr lang="en-US" smtClean="0">
                <a:solidFill>
                  <a:prstClr val="black"/>
                </a:solidFill>
              </a:rPr>
              <a:pPr/>
              <a:t>59</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a:lstStyle/>
          <a:p>
            <a:r>
              <a:rPr lang="en-GB" dirty="0">
                <a:ea typeface="ＭＳ Ｐゴシック" pitchFamily="-84" charset="-128"/>
              </a:rPr>
              <a:t>The overall</a:t>
            </a:r>
            <a:r>
              <a:rPr lang="en-GB" baseline="0" dirty="0">
                <a:ea typeface="ＭＳ Ｐゴシック" pitchFamily="-84" charset="-128"/>
              </a:rPr>
              <a:t> aim of the study was to </a:t>
            </a:r>
            <a:r>
              <a:rPr lang="en-GB" sz="1200" dirty="0"/>
              <a:t>identify remediable factors in the quality of care provided to patients treated for acute pancreatitis </a:t>
            </a:r>
            <a:endParaRPr lang="en-GB" dirty="0">
              <a:ea typeface="ＭＳ Ｐゴシック" pitchFamily="-84" charset="-128"/>
            </a:endParaRPr>
          </a:p>
          <a:p>
            <a:endParaRPr lang="en-GB" dirty="0">
              <a:ea typeface="ＭＳ Ｐゴシック" pitchFamily="-84" charset="-128"/>
            </a:endParaRPr>
          </a:p>
        </p:txBody>
      </p:sp>
      <p:sp>
        <p:nvSpPr>
          <p:cNvPr id="23556" name="Slide Number Placeholder 3"/>
          <p:cNvSpPr>
            <a:spLocks noGrp="1"/>
          </p:cNvSpPr>
          <p:nvPr>
            <p:ph type="sldNum" sz="quarter" idx="5"/>
          </p:nvPr>
        </p:nvSpPr>
        <p:spPr bwMode="auto">
          <a:noFill/>
          <a:ln>
            <a:miter lim="800000"/>
            <a:headEnd/>
            <a:tailEnd/>
          </a:ln>
        </p:spPr>
        <p:txBody>
          <a:bodyPr/>
          <a:lstStyle/>
          <a:p>
            <a:fld id="{0657D429-0B1D-42EB-9BC6-92E0A242C2BA}"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a:lstStyle/>
          <a:p>
            <a:r>
              <a:rPr lang="en-GB" dirty="0">
                <a:ea typeface="ＭＳ Ｐゴシック" pitchFamily="-84" charset="-128"/>
              </a:rPr>
              <a:t>We recommend the formal establishment &amp; commissioning of specialist tertiary centres, as defined by the IAP. </a:t>
            </a:r>
          </a:p>
          <a:p>
            <a:r>
              <a:rPr lang="en-GB" dirty="0">
                <a:ea typeface="ＭＳ Ｐゴシック" pitchFamily="-84" charset="-128"/>
              </a:rPr>
              <a:t>And the existing IOG compliant HPB units in the UK, as these already meet service specifications and peer review requirements for 24/7 HPB surgical and interventional cover are well placed to provide this.</a:t>
            </a:r>
          </a:p>
        </p:txBody>
      </p:sp>
      <p:sp>
        <p:nvSpPr>
          <p:cNvPr id="64516" name="Slide Number Placeholder 3"/>
          <p:cNvSpPr>
            <a:spLocks noGrp="1"/>
          </p:cNvSpPr>
          <p:nvPr>
            <p:ph type="sldNum" sz="quarter" idx="5"/>
          </p:nvPr>
        </p:nvSpPr>
        <p:spPr bwMode="auto">
          <a:noFill/>
          <a:ln>
            <a:miter lim="800000"/>
            <a:headEnd/>
            <a:tailEnd/>
          </a:ln>
        </p:spPr>
        <p:txBody>
          <a:bodyPr/>
          <a:lstStyle/>
          <a:p>
            <a:fld id="{A2A70FF2-E89B-4B78-ACC1-261648F07460}" type="slidenum">
              <a:rPr lang="en-US" smtClean="0">
                <a:solidFill>
                  <a:prstClr val="black"/>
                </a:solidFill>
              </a:rPr>
              <a:pPr/>
              <a:t>60</a:t>
            </a:fld>
            <a:endParaRPr lang="en-US"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a:lstStyle/>
          <a:p>
            <a:r>
              <a:rPr lang="en-GB" dirty="0">
                <a:ea typeface="ＭＳ Ｐゴシック" pitchFamily="-84" charset="-128"/>
              </a:rPr>
              <a:t>In conclusion, the outcomes for the patients in this study were as follows…</a:t>
            </a:r>
          </a:p>
        </p:txBody>
      </p:sp>
      <p:sp>
        <p:nvSpPr>
          <p:cNvPr id="65540" name="Slide Number Placeholder 3"/>
          <p:cNvSpPr>
            <a:spLocks noGrp="1"/>
          </p:cNvSpPr>
          <p:nvPr>
            <p:ph type="sldNum" sz="quarter" idx="5"/>
          </p:nvPr>
        </p:nvSpPr>
        <p:spPr bwMode="auto">
          <a:noFill/>
          <a:ln>
            <a:miter lim="800000"/>
            <a:headEnd/>
            <a:tailEnd/>
          </a:ln>
        </p:spPr>
        <p:txBody>
          <a:bodyPr/>
          <a:lstStyle/>
          <a:p>
            <a:fld id="{6C962D29-8403-43BE-9BA4-405B8A5E5BC2}" type="slidenum">
              <a:rPr lang="en-US" smtClean="0">
                <a:solidFill>
                  <a:prstClr val="black"/>
                </a:solidFill>
              </a:rPr>
              <a:pPr/>
              <a:t>61</a:t>
            </a:fld>
            <a:endParaRPr lang="en-US" dirty="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r>
              <a:rPr lang="en-GB" dirty="0">
                <a:ea typeface="ＭＳ Ｐゴシック" pitchFamily="-84" charset="-128"/>
              </a:rPr>
              <a:t>79% discharged to their regular place of origin and 12.9% died. As outlined at the beginning, the inclusion criteria for this study deliberately sought to capture a cohort with a higher proportion of severe AP.</a:t>
            </a:r>
          </a:p>
        </p:txBody>
      </p:sp>
      <p:sp>
        <p:nvSpPr>
          <p:cNvPr id="66564" name="Slide Number Placeholder 3"/>
          <p:cNvSpPr>
            <a:spLocks noGrp="1"/>
          </p:cNvSpPr>
          <p:nvPr>
            <p:ph type="sldNum" sz="quarter" idx="5"/>
          </p:nvPr>
        </p:nvSpPr>
        <p:spPr bwMode="auto">
          <a:noFill/>
          <a:ln>
            <a:miter lim="800000"/>
            <a:headEnd/>
            <a:tailEnd/>
          </a:ln>
        </p:spPr>
        <p:txBody>
          <a:bodyPr/>
          <a:lstStyle/>
          <a:p>
            <a:fld id="{1DB8720F-D4C7-490D-B0DE-28ECEDD3035D}" type="slidenum">
              <a:rPr lang="en-US" smtClean="0">
                <a:solidFill>
                  <a:prstClr val="black"/>
                </a:solidFill>
              </a:rPr>
              <a:pPr/>
              <a:t>62</a:t>
            </a:fld>
            <a:endParaRPr lang="en-US" dirty="0">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a:lstStyle/>
          <a:p>
            <a:r>
              <a:rPr lang="en-GB" dirty="0">
                <a:ea typeface="ＭＳ Ｐゴシック" pitchFamily="-84" charset="-128"/>
              </a:rPr>
              <a:t>The key feature and strength of an NCEPOD report is peer review; active NHS clinicians giving voluntarily of their time to review case notes as part of a national audit, with the sole purpose of seeking to improve outcomes. </a:t>
            </a:r>
          </a:p>
          <a:p>
            <a:r>
              <a:rPr lang="en-GB" dirty="0">
                <a:ea typeface="ＭＳ Ｐゴシック" pitchFamily="-84" charset="-128"/>
              </a:rPr>
              <a:t>Part of peer review is to grade overall quality of care and to identify where there is room for improvement; be that organisational, clinical or both.</a:t>
            </a:r>
          </a:p>
          <a:p>
            <a:r>
              <a:rPr lang="en-GB" dirty="0">
                <a:ea typeface="ＭＳ Ｐゴシック" pitchFamily="-84" charset="-128"/>
              </a:rPr>
              <a:t>In this study (quote figures)…</a:t>
            </a:r>
          </a:p>
          <a:p>
            <a:r>
              <a:rPr lang="en-GB" dirty="0">
                <a:ea typeface="ＭＳ Ｐゴシック" pitchFamily="-84" charset="-128"/>
              </a:rPr>
              <a:t>2.8% </a:t>
            </a:r>
          </a:p>
          <a:p>
            <a:r>
              <a:rPr lang="en-GB" dirty="0">
                <a:ea typeface="ＭＳ Ｐゴシック" pitchFamily="-84" charset="-128"/>
              </a:rPr>
              <a:t>Definition of less than satisfactory/never acceptable but at the lower end when compared with previous reports.</a:t>
            </a:r>
          </a:p>
        </p:txBody>
      </p:sp>
      <p:sp>
        <p:nvSpPr>
          <p:cNvPr id="67588" name="Slide Number Placeholder 3"/>
          <p:cNvSpPr>
            <a:spLocks noGrp="1"/>
          </p:cNvSpPr>
          <p:nvPr>
            <p:ph type="sldNum" sz="quarter" idx="5"/>
          </p:nvPr>
        </p:nvSpPr>
        <p:spPr bwMode="auto">
          <a:noFill/>
          <a:ln>
            <a:miter lim="800000"/>
            <a:headEnd/>
            <a:tailEnd/>
          </a:ln>
        </p:spPr>
        <p:txBody>
          <a:bodyPr/>
          <a:lstStyle/>
          <a:p>
            <a:fld id="{F5401CF6-4CB9-49A0-9C4E-B236F2CDA9DE}" type="slidenum">
              <a:rPr lang="en-US" smtClean="0">
                <a:solidFill>
                  <a:prstClr val="black"/>
                </a:solidFill>
              </a:rPr>
              <a:pPr/>
              <a:t>63</a:t>
            </a:fld>
            <a:endParaRPr lang="en-US" dirty="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a:lstStyle/>
          <a:p>
            <a:endParaRPr lang="en-GB" dirty="0">
              <a:ea typeface="ＭＳ Ｐゴシック" pitchFamily="-84"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A2AD286F-839D-41B6-B68D-ACF7C5CB787B}" type="slidenum">
              <a:rPr lang="en-US" smtClean="0">
                <a:solidFill>
                  <a:prstClr val="black"/>
                </a:solidFill>
              </a:rPr>
              <a:pPr/>
              <a:t>64</a:t>
            </a:fld>
            <a:endParaRPr lang="en-US" dirty="0">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endParaRPr lang="en-GB" dirty="0">
              <a:ea typeface="ＭＳ Ｐゴシック" pitchFamily="-84" charset="-128"/>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D41E36DE-5EBA-4BE9-B4F3-9FAD6174375F}" type="slidenum">
              <a:rPr lang="en-US" smtClean="0">
                <a:solidFill>
                  <a:prstClr val="black"/>
                </a:solidFill>
              </a:rPr>
              <a:pPr/>
              <a:t>65</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a:lstStyle/>
          <a:p>
            <a:endParaRPr lang="en-GB" dirty="0">
              <a:ea typeface="ＭＳ Ｐゴシック" pitchFamily="-84" charset="-128"/>
            </a:endParaRPr>
          </a:p>
        </p:txBody>
      </p:sp>
      <p:sp>
        <p:nvSpPr>
          <p:cNvPr id="29700" name="Slide Number Placeholder 3"/>
          <p:cNvSpPr>
            <a:spLocks noGrp="1"/>
          </p:cNvSpPr>
          <p:nvPr>
            <p:ph type="sldNum" sz="quarter" idx="5"/>
          </p:nvPr>
        </p:nvSpPr>
        <p:spPr bwMode="auto">
          <a:noFill/>
          <a:ln>
            <a:miter lim="800000"/>
            <a:headEnd/>
            <a:tailEnd/>
          </a:ln>
        </p:spPr>
        <p:txBody>
          <a:bodyPr/>
          <a:lstStyle/>
          <a:p>
            <a:fld id="{0B13A785-F055-4B21-BAF5-C654CB6259A6}"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a:lstStyle/>
          <a:p>
            <a:r>
              <a:rPr lang="en-GB" dirty="0">
                <a:ea typeface="ＭＳ Ｐゴシック" pitchFamily="-84" charset="-128"/>
              </a:rPr>
              <a:t>The clinician’s caring for the patients identified the cause of AP in their questionnaire as ...Slide data.  </a:t>
            </a:r>
          </a:p>
          <a:p>
            <a:r>
              <a:rPr lang="en-GB" dirty="0">
                <a:ea typeface="ＭＳ Ｐゴシック" pitchFamily="-84" charset="-128"/>
              </a:rPr>
              <a:t>Truly idiopathic AP should account for less than 10%. It may be argued that some of these patients would have additional investigations  as an OP which would </a:t>
            </a:r>
            <a:r>
              <a:rPr lang="en-GB" dirty="0" smtClean="0">
                <a:ea typeface="ＭＳ Ｐゴシック" pitchFamily="-84" charset="-128"/>
              </a:rPr>
              <a:t>subsequently </a:t>
            </a:r>
            <a:r>
              <a:rPr lang="en-GB" dirty="0">
                <a:ea typeface="ＭＳ Ｐゴシック" pitchFamily="-84" charset="-128"/>
              </a:rPr>
              <a:t>determine the underlying cause of their AP but it is unlikely that this would be the case for close to half of the patients with no cause identified at the time of discharge, particularly as the number of patients with planned investigations post discharge was low.</a:t>
            </a:r>
          </a:p>
          <a:p>
            <a:endParaRPr lang="en-GB" dirty="0" smtClean="0">
              <a:ea typeface="ＭＳ Ｐゴシック" pitchFamily="-84" charset="-128"/>
            </a:endParaRPr>
          </a:p>
          <a:p>
            <a:r>
              <a:rPr lang="en-GB" dirty="0" smtClean="0">
                <a:ea typeface="ＭＳ Ｐゴシック" pitchFamily="-84" charset="-128"/>
              </a:rPr>
              <a:t>Determining </a:t>
            </a:r>
            <a:r>
              <a:rPr lang="en-GB" dirty="0">
                <a:ea typeface="ＭＳ Ｐゴシック" pitchFamily="-84" charset="-128"/>
              </a:rPr>
              <a:t>the cause early at the time of the first presentation with AP allows early direction of </a:t>
            </a:r>
            <a:r>
              <a:rPr lang="en-GB" dirty="0" smtClean="0">
                <a:ea typeface="ＭＳ Ｐゴシック" pitchFamily="-84" charset="-128"/>
              </a:rPr>
              <a:t>therapy </a:t>
            </a:r>
            <a:r>
              <a:rPr lang="en-GB" dirty="0">
                <a:ea typeface="ＭＳ Ｐゴシック" pitchFamily="-84" charset="-128"/>
              </a:rPr>
              <a:t>and prevents recurrent AP admissions</a:t>
            </a:r>
          </a:p>
          <a:p>
            <a:endParaRPr lang="en-GB" dirty="0">
              <a:ea typeface="ＭＳ Ｐゴシック" pitchFamily="-84" charset="-128"/>
            </a:endParaRPr>
          </a:p>
        </p:txBody>
      </p:sp>
      <p:sp>
        <p:nvSpPr>
          <p:cNvPr id="30724" name="Slide Number Placeholder 3"/>
          <p:cNvSpPr>
            <a:spLocks noGrp="1"/>
          </p:cNvSpPr>
          <p:nvPr>
            <p:ph type="sldNum" sz="quarter" idx="5"/>
          </p:nvPr>
        </p:nvSpPr>
        <p:spPr bwMode="auto">
          <a:noFill/>
          <a:ln>
            <a:miter lim="800000"/>
            <a:headEnd/>
            <a:tailEnd/>
          </a:ln>
        </p:spPr>
        <p:txBody>
          <a:bodyPr/>
          <a:lstStyle/>
          <a:p>
            <a:fld id="{BF674034-3A66-453C-9929-C0C68F758DC3}"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a:lstStyle/>
          <a:p>
            <a:r>
              <a:rPr lang="en-GB">
                <a:ea typeface="ＭＳ Ｐゴシック" pitchFamily="-84" charset="-128"/>
              </a:rPr>
              <a:t>Slide showing the cause of AP [gallstones, alcohol and unknown] by age.  Slide data. Gallstones were the commonest cause in the under 30s and those over the age of 51. Alcohol related AP was the commonest cause in those aged 31-50 with  median age for alcohol related AP approx 20 years younger than those  gallstone or unknown cause.</a:t>
            </a:r>
          </a:p>
        </p:txBody>
      </p:sp>
      <p:sp>
        <p:nvSpPr>
          <p:cNvPr id="31748" name="Slide Number Placeholder 3"/>
          <p:cNvSpPr>
            <a:spLocks noGrp="1"/>
          </p:cNvSpPr>
          <p:nvPr>
            <p:ph type="sldNum" sz="quarter" idx="5"/>
          </p:nvPr>
        </p:nvSpPr>
        <p:spPr bwMode="auto">
          <a:noFill/>
          <a:ln>
            <a:miter lim="800000"/>
            <a:headEnd/>
            <a:tailEnd/>
          </a:ln>
        </p:spPr>
        <p:txBody>
          <a:bodyPr/>
          <a:lstStyle/>
          <a:p>
            <a:fld id="{3638E050-E605-420A-99CD-EB3656EB1B4C}" type="slidenum">
              <a:rPr lang="en-US" smtClean="0">
                <a:solidFill>
                  <a:prstClr val="black"/>
                </a:solidFill>
              </a: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5025915-54F2-498C-8667-A81AB6BD444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D51A8C6-87E6-40E5-987E-2565FB2DEE6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D7A799C-983A-4AED-B004-B477B3865EC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0FADED-15A3-4ADF-906C-3DA450468AA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0FADED-15A3-4ADF-906C-3DA450468AA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87F83A6-EE85-41AF-B546-9C3928EFAA3D}"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0FADED-15A3-4ADF-906C-3DA450468AA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4F49CDD-2A59-436F-BC16-02877E9521CE}"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0FADED-15A3-4ADF-906C-3DA450468AA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A42F8A9-8CF4-4904-B5A6-93E9ED0E336E}"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0FADED-15A3-4ADF-906C-3DA450468AA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C63D2-712C-48F6-9A27-9AAAAA4CE0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F34553E-4B95-4324-B94F-8E38666B164E}"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AAB6FD-E972-4052-A290-75F424DD06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AAB6FD-E972-4052-A290-75F424DD06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4317A5E6-5069-45C0-9DD9-6A01F2C9621C}"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AAB6FD-E972-4052-A290-75F424DD06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76C0D98-4F03-4685-A4BF-667328C8942E}"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AAB6FD-E972-4052-A290-75F424DD06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AAB6FD-E972-4052-A290-75F424DD06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2A1B8DF6-CB83-4F6D-A5B3-E1EEE4861D5E}"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A69689-4BD6-40D4-B420-8A20BD2C17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16DAA31-0B76-4F3D-9D5B-EB6ED82B4AB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6E3448A-081B-4656-B4EA-B8CDB9E6767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5.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6.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60.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6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6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6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64.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65.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66.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7.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68.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E875EFE-85F3-4E43-94AD-C93D486A48D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2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2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2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3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3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3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3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3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4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4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0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4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4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4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5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5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5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5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5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6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6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1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6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6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6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7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7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1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1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1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1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1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1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1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2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2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1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2F5BA-DB57-4B43-B098-0845A562CB2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2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84" charset="0"/>
        </a:defRPr>
      </a:lvl2pPr>
      <a:lvl3pPr algn="ctr" rtl="0" eaLnBrk="0" fontAlgn="base" hangingPunct="0">
        <a:spcBef>
          <a:spcPct val="0"/>
        </a:spcBef>
        <a:spcAft>
          <a:spcPct val="0"/>
        </a:spcAft>
        <a:defRPr sz="4400">
          <a:solidFill>
            <a:schemeClr val="tx1"/>
          </a:solidFill>
          <a:latin typeface="Calibri" pitchFamily="-84" charset="0"/>
        </a:defRPr>
      </a:lvl3pPr>
      <a:lvl4pPr algn="ctr" rtl="0" eaLnBrk="0" fontAlgn="base" hangingPunct="0">
        <a:spcBef>
          <a:spcPct val="0"/>
        </a:spcBef>
        <a:spcAft>
          <a:spcPct val="0"/>
        </a:spcAft>
        <a:defRPr sz="4400">
          <a:solidFill>
            <a:schemeClr val="tx1"/>
          </a:solidFill>
          <a:latin typeface="Calibri" pitchFamily="-84" charset="0"/>
        </a:defRPr>
      </a:lvl4pPr>
      <a:lvl5pPr algn="ctr" rtl="0" eaLnBrk="0" fontAlgn="base" hangingPunct="0">
        <a:spcBef>
          <a:spcPct val="0"/>
        </a:spcBef>
        <a:spcAft>
          <a:spcPct val="0"/>
        </a:spcAft>
        <a:defRPr sz="4400">
          <a:solidFill>
            <a:schemeClr val="tx1"/>
          </a:solidFill>
          <a:latin typeface="Calibri" pitchFamily="-84" charset="0"/>
        </a:defRPr>
      </a:lvl5pPr>
      <a:lvl6pPr marL="457200" algn="ctr" rtl="0" fontAlgn="base">
        <a:spcBef>
          <a:spcPct val="0"/>
        </a:spcBef>
        <a:spcAft>
          <a:spcPct val="0"/>
        </a:spcAft>
        <a:defRPr sz="4400">
          <a:solidFill>
            <a:schemeClr val="tx1"/>
          </a:solidFill>
          <a:latin typeface="Calibri" pitchFamily="-84" charset="0"/>
        </a:defRPr>
      </a:lvl6pPr>
      <a:lvl7pPr marL="914400" algn="ctr" rtl="0" fontAlgn="base">
        <a:spcBef>
          <a:spcPct val="0"/>
        </a:spcBef>
        <a:spcAft>
          <a:spcPct val="0"/>
        </a:spcAft>
        <a:defRPr sz="4400">
          <a:solidFill>
            <a:schemeClr val="tx1"/>
          </a:solidFill>
          <a:latin typeface="Calibri" pitchFamily="-84" charset="0"/>
        </a:defRPr>
      </a:lvl7pPr>
      <a:lvl8pPr marL="1371600" algn="ctr" rtl="0" fontAlgn="base">
        <a:spcBef>
          <a:spcPct val="0"/>
        </a:spcBef>
        <a:spcAft>
          <a:spcPct val="0"/>
        </a:spcAft>
        <a:defRPr sz="4400">
          <a:solidFill>
            <a:schemeClr val="tx1"/>
          </a:solidFill>
          <a:latin typeface="Calibri" pitchFamily="-84" charset="0"/>
        </a:defRPr>
      </a:lvl8pPr>
      <a:lvl9pPr marL="1828800" algn="ctr" rtl="0" fontAlgn="base">
        <a:spcBef>
          <a:spcPct val="0"/>
        </a:spcBef>
        <a:spcAft>
          <a:spcPct val="0"/>
        </a:spcAft>
        <a:defRPr sz="4400">
          <a:solidFill>
            <a:schemeClr val="tx1"/>
          </a:solidFill>
          <a:latin typeface="Calibri" pitchFamily="-8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1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2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102E69-8A84-460A-AEB0-23AFC4C68958}"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2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53.xml"/><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54.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57.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61.xml"/><Relationship Id="rId5" Type="http://schemas.openxmlformats.org/officeDocument/2006/relationships/image" Target="../media/image16.jpe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62.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65.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66.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68.xm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69.xml"/><Relationship Id="rId5" Type="http://schemas.openxmlformats.org/officeDocument/2006/relationships/image" Target="../media/image22.jpeg"/><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21.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22.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26.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27.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30.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31.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34.xm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35.xml"/><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36.xml"/><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37.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38.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41.xml"/><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4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AP slide art 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851920" y="4005064"/>
            <a:ext cx="3240360" cy="2862322"/>
          </a:xfrm>
          <a:prstGeom prst="rect">
            <a:avLst/>
          </a:prstGeom>
          <a:noFill/>
        </p:spPr>
        <p:txBody>
          <a:bodyPr wrap="square" rtlCol="0">
            <a:spAutoFit/>
          </a:bodyPr>
          <a:lstStyle/>
          <a:p>
            <a:r>
              <a:rPr lang="en-GB" sz="2000" dirty="0">
                <a:solidFill>
                  <a:schemeClr val="tx1">
                    <a:lumMod val="95000"/>
                    <a:lumOff val="5000"/>
                  </a:schemeClr>
                </a:solidFill>
                <a:latin typeface="+mj-lt"/>
              </a:rPr>
              <a:t>Dr Neil Smith</a:t>
            </a:r>
          </a:p>
          <a:p>
            <a:r>
              <a:rPr lang="en-GB" sz="2000" dirty="0">
                <a:solidFill>
                  <a:schemeClr val="tx1">
                    <a:lumMod val="95000"/>
                    <a:lumOff val="5000"/>
                  </a:schemeClr>
                </a:solidFill>
                <a:latin typeface="+mj-lt"/>
              </a:rPr>
              <a:t>Dr Simon McPherson</a:t>
            </a:r>
          </a:p>
          <a:p>
            <a:r>
              <a:rPr lang="en-GB" sz="2000" dirty="0">
                <a:solidFill>
                  <a:schemeClr val="tx1">
                    <a:lumMod val="95000"/>
                    <a:lumOff val="5000"/>
                  </a:schemeClr>
                </a:solidFill>
                <a:latin typeface="+mj-lt"/>
              </a:rPr>
              <a:t>Mr Derek O’Reilly</a:t>
            </a:r>
          </a:p>
          <a:p>
            <a:endParaRPr lang="en-GB" b="1" dirty="0">
              <a:solidFill>
                <a:schemeClr val="tx1">
                  <a:lumMod val="95000"/>
                  <a:lumOff val="5000"/>
                </a:schemeClr>
              </a:solidFill>
              <a:latin typeface="+mj-lt"/>
            </a:endParaRPr>
          </a:p>
          <a:p>
            <a:endParaRPr lang="en-GB" b="1" dirty="0">
              <a:solidFill>
                <a:schemeClr val="tx1">
                  <a:lumMod val="95000"/>
                  <a:lumOff val="5000"/>
                </a:schemeClr>
              </a:solidFill>
              <a:latin typeface="+mj-lt"/>
            </a:endParaRPr>
          </a:p>
          <a:p>
            <a:endParaRPr lang="en-GB" dirty="0"/>
          </a:p>
          <a:p>
            <a:endParaRPr lang="en-GB" dirty="0"/>
          </a:p>
          <a:p>
            <a:endParaRPr lang="en-GB" dirty="0"/>
          </a:p>
        </p:txBody>
      </p:sp>
      <p:pic>
        <p:nvPicPr>
          <p:cNvPr id="7" name="Picture 2" descr="C:\Users\mmason.NCEPOD\AppData\Local\Microsoft\Windows\Temporary Internet Files\Content.IE5\NS0P00H3\Twitter_bird_logo[1].png"/>
          <p:cNvPicPr>
            <a:picLocks noChangeAspect="1" noChangeArrowheads="1"/>
          </p:cNvPicPr>
          <p:nvPr/>
        </p:nvPicPr>
        <p:blipFill>
          <a:blip r:embed="rId4"/>
          <a:srcRect/>
          <a:stretch>
            <a:fillRect/>
          </a:stretch>
        </p:blipFill>
        <p:spPr bwMode="auto">
          <a:xfrm>
            <a:off x="6948488" y="260350"/>
            <a:ext cx="765175" cy="765175"/>
          </a:xfrm>
          <a:prstGeom prst="rect">
            <a:avLst/>
          </a:prstGeom>
          <a:noFill/>
          <a:ln w="9525">
            <a:noFill/>
            <a:miter lim="800000"/>
            <a:headEnd/>
            <a:tailEnd/>
          </a:ln>
        </p:spPr>
      </p:pic>
      <p:sp>
        <p:nvSpPr>
          <p:cNvPr id="8" name="TextBox 7"/>
          <p:cNvSpPr txBox="1"/>
          <p:nvPr/>
        </p:nvSpPr>
        <p:spPr>
          <a:xfrm>
            <a:off x="7667625" y="404813"/>
            <a:ext cx="1152525" cy="461962"/>
          </a:xfrm>
          <a:prstGeom prst="rect">
            <a:avLst/>
          </a:prstGeom>
          <a:noFill/>
        </p:spPr>
        <p:txBody>
          <a:bodyPr>
            <a:spAutoFit/>
          </a:bodyPr>
          <a:lstStyle/>
          <a:p>
            <a:pPr>
              <a:defRPr/>
            </a:pPr>
            <a:r>
              <a:rPr lang="en-GB" b="1" dirty="0">
                <a:solidFill>
                  <a:srgbClr val="481F67"/>
                </a:solidFill>
                <a:latin typeface="Calibri" pitchFamily="34" charset="0"/>
              </a:rPr>
              <a:t>#AP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P slide art 2.jpg"/>
          <p:cNvPicPr>
            <a:picLocks noChangeAspect="1"/>
          </p:cNvPicPr>
          <p:nvPr/>
        </p:nvPicPr>
        <p:blipFill>
          <a:blip r:embed="rId3"/>
          <a:srcRect/>
          <a:stretch>
            <a:fillRect/>
          </a:stretch>
        </p:blipFill>
        <p:spPr bwMode="auto">
          <a:xfrm>
            <a:off x="-3175" y="0"/>
            <a:ext cx="9144000" cy="6858000"/>
          </a:xfrm>
          <a:prstGeom prst="rect">
            <a:avLst/>
          </a:prstGeom>
          <a:noFill/>
          <a:ln w="9525">
            <a:noFill/>
            <a:miter lim="800000"/>
            <a:headEnd/>
            <a:tailEnd/>
          </a:ln>
        </p:spPr>
      </p:pic>
      <p:sp>
        <p:nvSpPr>
          <p:cNvPr id="5123" name="Title 3"/>
          <p:cNvSpPr>
            <a:spLocks noGrp="1"/>
          </p:cNvSpPr>
          <p:nvPr>
            <p:ph type="title"/>
          </p:nvPr>
        </p:nvSpPr>
        <p:spPr>
          <a:xfrm>
            <a:off x="2771775" y="2714625"/>
            <a:ext cx="5832475" cy="1362075"/>
          </a:xfrm>
        </p:spPr>
        <p:txBody>
          <a:bodyPr/>
          <a:lstStyle/>
          <a:p>
            <a:pPr eaLnBrk="1" hangingPunct="1"/>
            <a:r>
              <a:rPr lang="en-GB" sz="3600" cap="none">
                <a:solidFill>
                  <a:srgbClr val="660066"/>
                </a:solidFill>
              </a:rPr>
              <a:t>ADMISSION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Initial presentation</a:t>
            </a:r>
            <a:endParaRPr lang="en-GB" sz="3600">
              <a:solidFill>
                <a:schemeClr val="bg1"/>
              </a:solidFill>
              <a:ea typeface="ＭＳ Ｐゴシック" pitchFamily="-84" charset="-128"/>
            </a:endParaRPr>
          </a:p>
        </p:txBody>
      </p:sp>
      <p:pic>
        <p:nvPicPr>
          <p:cNvPr id="6147"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4" name="TextBox 3"/>
          <p:cNvSpPr txBox="1"/>
          <p:nvPr/>
        </p:nvSpPr>
        <p:spPr>
          <a:xfrm>
            <a:off x="2195513" y="1412875"/>
            <a:ext cx="5400675" cy="1200150"/>
          </a:xfrm>
          <a:prstGeom prst="rect">
            <a:avLst/>
          </a:prstGeom>
          <a:noFill/>
        </p:spPr>
        <p:txBody>
          <a:bodyPr>
            <a:spAutoFit/>
          </a:bodyPr>
          <a:lstStyle/>
          <a:p>
            <a:pPr>
              <a:buFont typeface="Arial" pitchFamily="34" charset="0"/>
              <a:buChar char="•"/>
              <a:defRPr/>
            </a:pPr>
            <a:r>
              <a:rPr lang="en-GB" sz="2000" dirty="0">
                <a:solidFill>
                  <a:prstClr val="black"/>
                </a:solidFill>
                <a:latin typeface="Calibri"/>
              </a:rPr>
              <a:t> 98.3% (687/699) Emergency </a:t>
            </a:r>
          </a:p>
          <a:p>
            <a:pPr>
              <a:buFont typeface="Arial" pitchFamily="34" charset="0"/>
              <a:buChar char="•"/>
              <a:defRPr/>
            </a:pPr>
            <a:endParaRPr lang="en-GB" sz="1200" dirty="0">
              <a:solidFill>
                <a:prstClr val="black"/>
              </a:solidFill>
              <a:latin typeface="Calibri"/>
            </a:endParaRPr>
          </a:p>
          <a:p>
            <a:pPr>
              <a:buFont typeface="Arial" pitchFamily="34" charset="0"/>
              <a:buChar char="•"/>
              <a:defRPr/>
            </a:pPr>
            <a:r>
              <a:rPr lang="en-GB" sz="2000" dirty="0">
                <a:solidFill>
                  <a:prstClr val="black"/>
                </a:solidFill>
                <a:latin typeface="Calibri"/>
              </a:rPr>
              <a:t> 79%  (551/698) Emergency department</a:t>
            </a:r>
          </a:p>
          <a:p>
            <a:pPr>
              <a:buFont typeface="Arial" pitchFamily="34" charset="0"/>
              <a:buChar char="•"/>
              <a:defRPr/>
            </a:pPr>
            <a:r>
              <a:rPr lang="en-GB" sz="2000" dirty="0">
                <a:solidFill>
                  <a:prstClr val="black"/>
                </a:solidFill>
                <a:latin typeface="Calibri"/>
              </a:rPr>
              <a:t> 21% (147/698) Directly to a ward or level 2/3</a:t>
            </a:r>
          </a:p>
        </p:txBody>
      </p:sp>
      <p:pic>
        <p:nvPicPr>
          <p:cNvPr id="6149" name="Picture 7"/>
          <p:cNvPicPr>
            <a:picLocks noChangeAspect="1" noChangeArrowheads="1"/>
          </p:cNvPicPr>
          <p:nvPr/>
        </p:nvPicPr>
        <p:blipFill>
          <a:blip r:embed="rId4"/>
          <a:srcRect/>
          <a:stretch>
            <a:fillRect/>
          </a:stretch>
        </p:blipFill>
        <p:spPr bwMode="auto">
          <a:xfrm>
            <a:off x="2339975" y="2781300"/>
            <a:ext cx="4319588" cy="36449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Ward admission</a:t>
            </a:r>
            <a:endParaRPr lang="en-GB" sz="3600">
              <a:solidFill>
                <a:schemeClr val="bg1"/>
              </a:solidFill>
              <a:ea typeface="ＭＳ Ｐゴシック" pitchFamily="-84" charset="-128"/>
            </a:endParaRPr>
          </a:p>
        </p:txBody>
      </p:sp>
      <p:pic>
        <p:nvPicPr>
          <p:cNvPr id="7171"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8" name="TextBox 7"/>
          <p:cNvSpPr txBox="1"/>
          <p:nvPr/>
        </p:nvSpPr>
        <p:spPr>
          <a:xfrm>
            <a:off x="6661150" y="3049588"/>
            <a:ext cx="2482850" cy="1384300"/>
          </a:xfrm>
          <a:prstGeom prst="rect">
            <a:avLst/>
          </a:prstGeom>
          <a:noFill/>
        </p:spPr>
        <p:txBody>
          <a:bodyPr>
            <a:spAutoFit/>
          </a:bodyPr>
          <a:lstStyle/>
          <a:p>
            <a:pPr>
              <a:buFont typeface="Arial" pitchFamily="34" charset="0"/>
              <a:buChar char="•"/>
              <a:defRPr/>
            </a:pPr>
            <a:r>
              <a:rPr lang="en-GB" dirty="0">
                <a:solidFill>
                  <a:prstClr val="black"/>
                </a:solidFill>
                <a:latin typeface="Calibri"/>
              </a:rPr>
              <a:t> </a:t>
            </a:r>
            <a:r>
              <a:rPr lang="en-GB" sz="2000" dirty="0">
                <a:solidFill>
                  <a:prstClr val="black"/>
                </a:solidFill>
                <a:latin typeface="Calibri"/>
              </a:rPr>
              <a:t>68.9% (483/701)        SAU or surgical ward</a:t>
            </a:r>
          </a:p>
          <a:p>
            <a:pPr>
              <a:defRPr/>
            </a:pPr>
            <a:endParaRPr lang="en-GB" sz="2000" dirty="0">
              <a:solidFill>
                <a:prstClr val="black"/>
              </a:solidFill>
              <a:latin typeface="Calibri"/>
            </a:endParaRPr>
          </a:p>
          <a:p>
            <a:pPr>
              <a:buFont typeface="Arial" pitchFamily="34" charset="0"/>
              <a:buChar char="•"/>
              <a:defRPr/>
            </a:pPr>
            <a:r>
              <a:rPr lang="en-GB" sz="2000" dirty="0">
                <a:solidFill>
                  <a:prstClr val="black"/>
                </a:solidFill>
                <a:latin typeface="Calibri"/>
              </a:rPr>
              <a:t>  9.4% HDU/ITU </a:t>
            </a:r>
          </a:p>
        </p:txBody>
      </p:sp>
      <p:grpSp>
        <p:nvGrpSpPr>
          <p:cNvPr id="2" name="Group 6"/>
          <p:cNvGrpSpPr>
            <a:grpSpLocks/>
          </p:cNvGrpSpPr>
          <p:nvPr/>
        </p:nvGrpSpPr>
        <p:grpSpPr bwMode="auto">
          <a:xfrm>
            <a:off x="1854200" y="1949450"/>
            <a:ext cx="4679950" cy="3948113"/>
            <a:chOff x="1763688" y="1412875"/>
            <a:chExt cx="4679975" cy="3946693"/>
          </a:xfrm>
        </p:grpSpPr>
        <p:pic>
          <p:nvPicPr>
            <p:cNvPr id="7174" name="Picture 2"/>
            <p:cNvPicPr>
              <a:picLocks noChangeAspect="1" noChangeArrowheads="1"/>
            </p:cNvPicPr>
            <p:nvPr/>
          </p:nvPicPr>
          <p:blipFill>
            <a:blip r:embed="rId4"/>
            <a:srcRect b="45029"/>
            <a:stretch>
              <a:fillRect/>
            </a:stretch>
          </p:blipFill>
          <p:spPr bwMode="auto">
            <a:xfrm>
              <a:off x="1763713" y="1412875"/>
              <a:ext cx="4679950" cy="2952229"/>
            </a:xfrm>
            <a:prstGeom prst="rect">
              <a:avLst/>
            </a:prstGeom>
            <a:noFill/>
            <a:ln w="9525">
              <a:noFill/>
              <a:miter lim="800000"/>
              <a:headEnd/>
              <a:tailEnd/>
            </a:ln>
          </p:spPr>
        </p:pic>
        <p:pic>
          <p:nvPicPr>
            <p:cNvPr id="7175" name="Picture 2"/>
            <p:cNvPicPr>
              <a:picLocks noChangeAspect="1" noChangeArrowheads="1"/>
            </p:cNvPicPr>
            <p:nvPr/>
          </p:nvPicPr>
          <p:blipFill>
            <a:blip r:embed="rId4"/>
            <a:srcRect t="81738"/>
            <a:stretch>
              <a:fillRect/>
            </a:stretch>
          </p:blipFill>
          <p:spPr bwMode="auto">
            <a:xfrm>
              <a:off x="1763688" y="4378840"/>
              <a:ext cx="4679950" cy="980728"/>
            </a:xfrm>
            <a:prstGeom prst="rect">
              <a:avLst/>
            </a:prstGeom>
            <a:noFill/>
            <a:ln w="9525">
              <a:noFill/>
              <a:miter lim="800000"/>
              <a:headEnd/>
              <a:tailEnd/>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P slide art 2.jpg"/>
          <p:cNvPicPr>
            <a:picLocks noChangeAspect="1"/>
          </p:cNvPicPr>
          <p:nvPr/>
        </p:nvPicPr>
        <p:blipFill>
          <a:blip r:embed="rId3"/>
          <a:srcRect/>
          <a:stretch>
            <a:fillRect/>
          </a:stretch>
        </p:blipFill>
        <p:spPr bwMode="auto">
          <a:xfrm>
            <a:off x="-3175" y="-31750"/>
            <a:ext cx="9144000" cy="6858000"/>
          </a:xfrm>
          <a:prstGeom prst="rect">
            <a:avLst/>
          </a:prstGeom>
          <a:noFill/>
          <a:ln w="9525">
            <a:noFill/>
            <a:miter lim="800000"/>
            <a:headEnd/>
            <a:tailEnd/>
          </a:ln>
        </p:spPr>
      </p:pic>
      <p:sp>
        <p:nvSpPr>
          <p:cNvPr id="4" name="Title 3"/>
          <p:cNvSpPr>
            <a:spLocks noGrp="1"/>
          </p:cNvSpPr>
          <p:nvPr>
            <p:ph type="title"/>
          </p:nvPr>
        </p:nvSpPr>
        <p:spPr>
          <a:xfrm>
            <a:off x="2771775" y="2714625"/>
            <a:ext cx="5832475" cy="1362075"/>
          </a:xfrm>
        </p:spPr>
        <p:txBody>
          <a:bodyPr/>
          <a:lstStyle/>
          <a:p>
            <a:pPr eaLnBrk="1" hangingPunct="1">
              <a:defRPr/>
            </a:pPr>
            <a:r>
              <a:rPr lang="en-GB" sz="3600" dirty="0">
                <a:solidFill>
                  <a:srgbClr val="660066"/>
                </a:solidFill>
              </a:rPr>
              <a:t>Early warning scores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EWS in the emergency department</a:t>
            </a:r>
            <a:endParaRPr lang="en-GB" sz="3600">
              <a:solidFill>
                <a:schemeClr val="bg1"/>
              </a:solidFill>
              <a:ea typeface="ＭＳ Ｐゴシック" pitchFamily="-84" charset="-128"/>
            </a:endParaRPr>
          </a:p>
        </p:txBody>
      </p:sp>
      <p:pic>
        <p:nvPicPr>
          <p:cNvPr id="9219"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pic>
        <p:nvPicPr>
          <p:cNvPr id="9220" name="Picture 5"/>
          <p:cNvPicPr>
            <a:picLocks noChangeAspect="1" noChangeArrowheads="1"/>
          </p:cNvPicPr>
          <p:nvPr/>
        </p:nvPicPr>
        <p:blipFill>
          <a:blip r:embed="rId4"/>
          <a:srcRect/>
          <a:stretch>
            <a:fillRect/>
          </a:stretch>
        </p:blipFill>
        <p:spPr bwMode="auto">
          <a:xfrm>
            <a:off x="1908175" y="1916113"/>
            <a:ext cx="6781800" cy="3816350"/>
          </a:xfrm>
          <a:prstGeom prst="rect">
            <a:avLst/>
          </a:prstGeom>
          <a:noFill/>
          <a:ln w="9525">
            <a:noFill/>
            <a:miter lim="800000"/>
            <a:headEnd/>
            <a:tailEnd/>
          </a:ln>
        </p:spPr>
      </p:pic>
      <p:sp>
        <p:nvSpPr>
          <p:cNvPr id="5" name="Oval 4"/>
          <p:cNvSpPr/>
          <p:nvPr/>
        </p:nvSpPr>
        <p:spPr>
          <a:xfrm flipH="1">
            <a:off x="7815263" y="3811588"/>
            <a:ext cx="676275" cy="544512"/>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EWS in the emergency department</a:t>
            </a:r>
            <a:endParaRPr lang="en-GB" sz="3600">
              <a:solidFill>
                <a:schemeClr val="bg1"/>
              </a:solidFill>
              <a:ea typeface="ＭＳ Ｐゴシック" pitchFamily="-84" charset="-128"/>
            </a:endParaRPr>
          </a:p>
        </p:txBody>
      </p:sp>
      <p:pic>
        <p:nvPicPr>
          <p:cNvPr id="10243"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pic>
        <p:nvPicPr>
          <p:cNvPr id="10244" name="Picture 2"/>
          <p:cNvPicPr>
            <a:picLocks noChangeAspect="1" noChangeArrowheads="1"/>
          </p:cNvPicPr>
          <p:nvPr/>
        </p:nvPicPr>
        <p:blipFill>
          <a:blip r:embed="rId4"/>
          <a:srcRect/>
          <a:stretch>
            <a:fillRect/>
          </a:stretch>
        </p:blipFill>
        <p:spPr bwMode="auto">
          <a:xfrm>
            <a:off x="2484438" y="1298575"/>
            <a:ext cx="4679950" cy="2357438"/>
          </a:xfrm>
          <a:prstGeom prst="rect">
            <a:avLst/>
          </a:prstGeom>
          <a:noFill/>
          <a:ln w="9525">
            <a:noFill/>
            <a:miter lim="800000"/>
            <a:headEnd/>
            <a:tailEnd/>
          </a:ln>
        </p:spPr>
      </p:pic>
      <p:pic>
        <p:nvPicPr>
          <p:cNvPr id="10245" name="Picture 3"/>
          <p:cNvPicPr>
            <a:picLocks noChangeAspect="1" noChangeArrowheads="1"/>
          </p:cNvPicPr>
          <p:nvPr/>
        </p:nvPicPr>
        <p:blipFill>
          <a:blip r:embed="rId5"/>
          <a:srcRect/>
          <a:stretch>
            <a:fillRect/>
          </a:stretch>
        </p:blipFill>
        <p:spPr bwMode="auto">
          <a:xfrm>
            <a:off x="2484438" y="3716338"/>
            <a:ext cx="4679950" cy="2852737"/>
          </a:xfrm>
          <a:prstGeom prst="rect">
            <a:avLst/>
          </a:prstGeom>
          <a:noFill/>
          <a:ln w="9525">
            <a:noFill/>
            <a:miter lim="800000"/>
            <a:headEnd/>
            <a:tailEnd/>
          </a:ln>
        </p:spPr>
      </p:pic>
      <p:sp>
        <p:nvSpPr>
          <p:cNvPr id="7" name="Oval 6"/>
          <p:cNvSpPr/>
          <p:nvPr/>
        </p:nvSpPr>
        <p:spPr>
          <a:xfrm flipH="1">
            <a:off x="6516688" y="2043113"/>
            <a:ext cx="530225" cy="392112"/>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EWS on the ward</a:t>
            </a:r>
            <a:endParaRPr lang="en-GB" sz="3600">
              <a:solidFill>
                <a:schemeClr val="bg1"/>
              </a:solidFill>
              <a:ea typeface="ＭＳ Ｐゴシック" pitchFamily="-84" charset="-128"/>
            </a:endParaRPr>
          </a:p>
        </p:txBody>
      </p:sp>
      <p:pic>
        <p:nvPicPr>
          <p:cNvPr id="11267"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pic>
        <p:nvPicPr>
          <p:cNvPr id="11268" name="Picture 2"/>
          <p:cNvPicPr>
            <a:picLocks noChangeAspect="1" noChangeArrowheads="1"/>
          </p:cNvPicPr>
          <p:nvPr/>
        </p:nvPicPr>
        <p:blipFill>
          <a:blip r:embed="rId4"/>
          <a:srcRect/>
          <a:stretch>
            <a:fillRect/>
          </a:stretch>
        </p:blipFill>
        <p:spPr bwMode="auto">
          <a:xfrm>
            <a:off x="2484438" y="1268413"/>
            <a:ext cx="4751387" cy="2617787"/>
          </a:xfrm>
          <a:prstGeom prst="rect">
            <a:avLst/>
          </a:prstGeom>
          <a:noFill/>
          <a:ln w="9525">
            <a:noFill/>
            <a:miter lim="800000"/>
            <a:headEnd/>
            <a:tailEnd/>
          </a:ln>
        </p:spPr>
      </p:pic>
      <p:pic>
        <p:nvPicPr>
          <p:cNvPr id="11269" name="Picture 3"/>
          <p:cNvPicPr>
            <a:picLocks noChangeAspect="1" noChangeArrowheads="1"/>
          </p:cNvPicPr>
          <p:nvPr/>
        </p:nvPicPr>
        <p:blipFill>
          <a:blip r:embed="rId5"/>
          <a:srcRect/>
          <a:stretch>
            <a:fillRect/>
          </a:stretch>
        </p:blipFill>
        <p:spPr bwMode="auto">
          <a:xfrm>
            <a:off x="2484438" y="3860800"/>
            <a:ext cx="4752975" cy="2617788"/>
          </a:xfrm>
          <a:prstGeom prst="rect">
            <a:avLst/>
          </a:prstGeom>
          <a:noFill/>
          <a:ln w="9525">
            <a:noFill/>
            <a:miter lim="800000"/>
            <a:headEnd/>
            <a:tailEnd/>
          </a:ln>
        </p:spPr>
      </p:pic>
      <p:sp>
        <p:nvSpPr>
          <p:cNvPr id="8" name="Oval 7"/>
          <p:cNvSpPr/>
          <p:nvPr/>
        </p:nvSpPr>
        <p:spPr>
          <a:xfrm flipH="1">
            <a:off x="6548438" y="2197100"/>
            <a:ext cx="574675" cy="427038"/>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9" name="Oval 8"/>
          <p:cNvSpPr/>
          <p:nvPr/>
        </p:nvSpPr>
        <p:spPr>
          <a:xfrm flipH="1">
            <a:off x="6562725" y="4786313"/>
            <a:ext cx="576263" cy="438150"/>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Early warning scores</a:t>
            </a:r>
            <a:endParaRPr lang="en-GB" sz="3600">
              <a:solidFill>
                <a:schemeClr val="bg1"/>
              </a:solidFill>
              <a:ea typeface="ＭＳ Ｐゴシック" pitchFamily="-84" charset="-128"/>
            </a:endParaRPr>
          </a:p>
        </p:txBody>
      </p:sp>
      <p:pic>
        <p:nvPicPr>
          <p:cNvPr id="12291"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12292" name="Content Placeholder 11"/>
          <p:cNvSpPr>
            <a:spLocks noGrp="1"/>
          </p:cNvSpPr>
          <p:nvPr>
            <p:ph sz="half" idx="1"/>
          </p:nvPr>
        </p:nvSpPr>
        <p:spPr>
          <a:xfrm>
            <a:off x="2124075" y="2286000"/>
            <a:ext cx="6048375" cy="3403600"/>
          </a:xfrm>
        </p:spPr>
        <p:txBody>
          <a:bodyPr/>
          <a:lstStyle/>
          <a:p>
            <a:pPr eaLnBrk="1" hangingPunct="1">
              <a:lnSpc>
                <a:spcPct val="150000"/>
              </a:lnSpc>
            </a:pPr>
            <a:r>
              <a:rPr lang="en-GB" sz="2800"/>
              <a:t>65.1% (313/481) ED and ward EWS </a:t>
            </a:r>
          </a:p>
          <a:p>
            <a:pPr eaLnBrk="1" hangingPunct="1">
              <a:lnSpc>
                <a:spcPct val="150000"/>
              </a:lnSpc>
            </a:pPr>
            <a:r>
              <a:rPr lang="en-GB" sz="2800"/>
              <a:t>8.7% (42/481) no EWS either location</a:t>
            </a:r>
          </a:p>
          <a:p>
            <a:pPr eaLnBrk="1" hangingPunct="1">
              <a:lnSpc>
                <a:spcPct val="150000"/>
              </a:lnSpc>
            </a:pPr>
            <a:r>
              <a:rPr lang="en-GB" sz="2800"/>
              <a:t>8% (22/285) different EWS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Escalation of care</a:t>
            </a:r>
            <a:endParaRPr lang="en-GB" sz="3600">
              <a:solidFill>
                <a:schemeClr val="bg1"/>
              </a:solidFill>
              <a:ea typeface="ＭＳ Ｐゴシック" pitchFamily="-84" charset="-128"/>
            </a:endParaRPr>
          </a:p>
        </p:txBody>
      </p:sp>
      <p:pic>
        <p:nvPicPr>
          <p:cNvPr id="13315"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6" name="TextBox 5"/>
          <p:cNvSpPr txBox="1"/>
          <p:nvPr/>
        </p:nvSpPr>
        <p:spPr>
          <a:xfrm>
            <a:off x="1979613" y="1412875"/>
            <a:ext cx="5840412" cy="461963"/>
          </a:xfrm>
          <a:prstGeom prst="rect">
            <a:avLst/>
          </a:prstGeom>
          <a:noFill/>
        </p:spPr>
        <p:txBody>
          <a:bodyPr>
            <a:spAutoFit/>
          </a:bodyPr>
          <a:lstStyle/>
          <a:p>
            <a:pPr>
              <a:buFont typeface="Arial" pitchFamily="34" charset="0"/>
              <a:buChar char="•"/>
              <a:defRPr/>
            </a:pPr>
            <a:r>
              <a:rPr lang="en-GB" dirty="0">
                <a:solidFill>
                  <a:prstClr val="black"/>
                </a:solidFill>
                <a:latin typeface="Calibri"/>
              </a:rPr>
              <a:t> </a:t>
            </a:r>
            <a:r>
              <a:rPr lang="en-GB" sz="2000" dirty="0">
                <a:solidFill>
                  <a:prstClr val="black"/>
                </a:solidFill>
                <a:latin typeface="Calibri"/>
              </a:rPr>
              <a:t>93% (356/383) on going use of EWS </a:t>
            </a:r>
          </a:p>
        </p:txBody>
      </p:sp>
      <p:pic>
        <p:nvPicPr>
          <p:cNvPr id="13317" name="Picture 2"/>
          <p:cNvPicPr>
            <a:picLocks noChangeAspect="1" noChangeArrowheads="1"/>
          </p:cNvPicPr>
          <p:nvPr/>
        </p:nvPicPr>
        <p:blipFill>
          <a:blip r:embed="rId4"/>
          <a:srcRect/>
          <a:stretch>
            <a:fillRect/>
          </a:stretch>
        </p:blipFill>
        <p:spPr bwMode="auto">
          <a:xfrm>
            <a:off x="1908175" y="1989138"/>
            <a:ext cx="5976938" cy="3011487"/>
          </a:xfrm>
          <a:prstGeom prst="rect">
            <a:avLst/>
          </a:prstGeom>
          <a:noFill/>
          <a:ln w="9525">
            <a:noFill/>
            <a:miter lim="800000"/>
            <a:headEnd/>
            <a:tailEnd/>
          </a:ln>
        </p:spPr>
      </p:pic>
      <p:sp>
        <p:nvSpPr>
          <p:cNvPr id="10" name="TextBox 9"/>
          <p:cNvSpPr txBox="1"/>
          <p:nvPr/>
        </p:nvSpPr>
        <p:spPr>
          <a:xfrm>
            <a:off x="2051050" y="5289550"/>
            <a:ext cx="4824413" cy="1016000"/>
          </a:xfrm>
          <a:prstGeom prst="rect">
            <a:avLst/>
          </a:prstGeom>
          <a:noFill/>
        </p:spPr>
        <p:txBody>
          <a:bodyPr>
            <a:spAutoFit/>
          </a:bodyPr>
          <a:lstStyle/>
          <a:p>
            <a:pPr>
              <a:defRPr/>
            </a:pPr>
            <a:r>
              <a:rPr lang="en-GB" sz="2000" dirty="0">
                <a:solidFill>
                  <a:prstClr val="black"/>
                </a:solidFill>
                <a:latin typeface="Calibri"/>
              </a:rPr>
              <a:t>Most common</a:t>
            </a:r>
          </a:p>
          <a:p>
            <a:pPr lvl="1">
              <a:buFont typeface="Arial" pitchFamily="34" charset="0"/>
              <a:buChar char="•"/>
              <a:defRPr/>
            </a:pPr>
            <a:r>
              <a:rPr lang="en-GB" sz="2000" dirty="0">
                <a:solidFill>
                  <a:prstClr val="black"/>
                </a:solidFill>
                <a:latin typeface="Calibri"/>
              </a:rPr>
              <a:t> Critical care review</a:t>
            </a:r>
          </a:p>
          <a:p>
            <a:pPr lvl="1">
              <a:buFont typeface="Arial" pitchFamily="34" charset="0"/>
              <a:buChar char="•"/>
              <a:defRPr/>
            </a:pPr>
            <a:r>
              <a:rPr lang="en-GB" sz="2000" dirty="0">
                <a:solidFill>
                  <a:prstClr val="black"/>
                </a:solidFill>
                <a:latin typeface="Calibri"/>
              </a:rPr>
              <a:t> Other specialty review</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Escalation of care</a:t>
            </a:r>
            <a:endParaRPr lang="en-GB" sz="3600">
              <a:solidFill>
                <a:schemeClr val="bg1"/>
              </a:solidFill>
              <a:ea typeface="ＭＳ Ｐゴシック" pitchFamily="-84" charset="-128"/>
            </a:endParaRPr>
          </a:p>
        </p:txBody>
      </p:sp>
      <p:pic>
        <p:nvPicPr>
          <p:cNvPr id="14339"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pic>
        <p:nvPicPr>
          <p:cNvPr id="14340" name="Picture 2"/>
          <p:cNvPicPr>
            <a:picLocks noChangeAspect="1" noChangeArrowheads="1"/>
          </p:cNvPicPr>
          <p:nvPr/>
        </p:nvPicPr>
        <p:blipFill>
          <a:blip r:embed="rId4"/>
          <a:srcRect/>
          <a:stretch>
            <a:fillRect/>
          </a:stretch>
        </p:blipFill>
        <p:spPr bwMode="auto">
          <a:xfrm>
            <a:off x="1792288" y="1974850"/>
            <a:ext cx="5961062" cy="3352800"/>
          </a:xfrm>
          <a:prstGeom prst="rect">
            <a:avLst/>
          </a:prstGeom>
          <a:noFill/>
          <a:ln w="9525">
            <a:noFill/>
            <a:miter lim="800000"/>
            <a:headEnd/>
            <a:tailEnd/>
          </a:ln>
        </p:spPr>
      </p:pic>
      <p:sp>
        <p:nvSpPr>
          <p:cNvPr id="6" name="Oval 5"/>
          <p:cNvSpPr/>
          <p:nvPr/>
        </p:nvSpPr>
        <p:spPr>
          <a:xfrm flipH="1">
            <a:off x="7064375" y="3325813"/>
            <a:ext cx="576263" cy="427037"/>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7" name="Rectangle 6"/>
          <p:cNvSpPr/>
          <p:nvPr/>
        </p:nvSpPr>
        <p:spPr>
          <a:xfrm>
            <a:off x="2012950" y="1425575"/>
            <a:ext cx="4572000" cy="706438"/>
          </a:xfrm>
          <a:prstGeom prst="rect">
            <a:avLst/>
          </a:prstGeom>
        </p:spPr>
        <p:txBody>
          <a:bodyPr>
            <a:spAutoFit/>
          </a:bodyPr>
          <a:lstStyle/>
          <a:p>
            <a:pPr>
              <a:buFont typeface="Arial" pitchFamily="34" charset="0"/>
              <a:buChar char="•"/>
              <a:defRPr/>
            </a:pPr>
            <a:r>
              <a:rPr lang="en-GB" sz="2000" dirty="0">
                <a:solidFill>
                  <a:prstClr val="black"/>
                </a:solidFill>
              </a:rPr>
              <a:t>  13% (15/115) </a:t>
            </a:r>
            <a:r>
              <a:rPr lang="en-GB" sz="2000" dirty="0">
                <a:solidFill>
                  <a:prstClr val="black"/>
                </a:solidFill>
                <a:latin typeface="Calibri"/>
              </a:rPr>
              <a:t>delayed review</a:t>
            </a:r>
          </a:p>
          <a:p>
            <a:pPr lvl="1">
              <a:defRPr/>
            </a:pPr>
            <a:endParaRPr lang="en-GB" sz="2000" dirty="0">
              <a:solidFill>
                <a:prstClr val="black"/>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a:xfrm>
            <a:off x="0" y="0"/>
            <a:ext cx="9144000" cy="1143000"/>
          </a:xfrm>
          <a:solidFill>
            <a:srgbClr val="79197B"/>
          </a:solidFill>
        </p:spPr>
        <p:txBody>
          <a:bodyPr/>
          <a:lstStyle/>
          <a:p>
            <a:pPr eaLnBrk="1" hangingPunct="1"/>
            <a:r>
              <a:rPr lang="en-GB" sz="3600" dirty="0">
                <a:solidFill>
                  <a:schemeClr val="bg1"/>
                </a:solidFill>
              </a:rPr>
              <a:t>Acute pancreatitis</a:t>
            </a:r>
            <a:endParaRPr lang="en-GB" sz="3600" dirty="0">
              <a:solidFill>
                <a:schemeClr val="bg1"/>
              </a:solidFill>
              <a:ea typeface="ＭＳ Ｐゴシック" pitchFamily="-84" charset="-128"/>
            </a:endParaRPr>
          </a:p>
        </p:txBody>
      </p:sp>
      <p:pic>
        <p:nvPicPr>
          <p:cNvPr id="8195"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8196" name="Content Placeholder 11"/>
          <p:cNvSpPr>
            <a:spLocks noGrp="1"/>
          </p:cNvSpPr>
          <p:nvPr>
            <p:ph sz="half" idx="1"/>
          </p:nvPr>
        </p:nvSpPr>
        <p:spPr>
          <a:xfrm>
            <a:off x="2124075" y="1982564"/>
            <a:ext cx="6519863" cy="3822700"/>
          </a:xfrm>
        </p:spPr>
        <p:txBody>
          <a:bodyPr/>
          <a:lstStyle/>
          <a:p>
            <a:pPr eaLnBrk="1" hangingPunct="1">
              <a:lnSpc>
                <a:spcPct val="140000"/>
              </a:lnSpc>
            </a:pPr>
            <a:r>
              <a:rPr lang="en-GB" sz="2800" dirty="0"/>
              <a:t>Management crosses many specialties</a:t>
            </a:r>
          </a:p>
          <a:p>
            <a:pPr eaLnBrk="1" hangingPunct="1">
              <a:lnSpc>
                <a:spcPct val="140000"/>
              </a:lnSpc>
            </a:pPr>
            <a:r>
              <a:rPr lang="en-GB" sz="2800" dirty="0"/>
              <a:t>High mortality and morbidity</a:t>
            </a:r>
          </a:p>
          <a:p>
            <a:pPr eaLnBrk="1" hangingPunct="1">
              <a:lnSpc>
                <a:spcPct val="140000"/>
              </a:lnSpc>
            </a:pPr>
            <a:r>
              <a:rPr lang="en-GB" sz="2800" dirty="0"/>
              <a:t>Recurrent admissions</a:t>
            </a:r>
          </a:p>
          <a:p>
            <a:pPr eaLnBrk="1" hangingPunct="1">
              <a:lnSpc>
                <a:spcPct val="140000"/>
              </a:lnSpc>
            </a:pPr>
            <a:r>
              <a:rPr lang="en-GB" sz="2800" dirty="0"/>
              <a:t>Complex care and specialist input</a:t>
            </a:r>
          </a:p>
          <a:p>
            <a:pPr eaLnBrk="1" hangingPunct="1">
              <a:lnSpc>
                <a:spcPct val="140000"/>
              </a:lnSpc>
            </a:pPr>
            <a:r>
              <a:rPr lang="en-GB" sz="2800" dirty="0"/>
              <a:t>Varied implementation of guidelines</a:t>
            </a:r>
          </a:p>
          <a:p>
            <a:pPr eaLnBrk="1" hangingPunct="1">
              <a:lnSpc>
                <a:spcPct val="140000"/>
              </a:lnSpc>
              <a:buFont typeface="Arial" charset="0"/>
              <a:buNone/>
            </a:pPr>
            <a:endParaRPr lang="en-GB"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Recommendation 4 - early warning scores</a:t>
            </a:r>
            <a:endParaRPr lang="en-GB" sz="3600">
              <a:solidFill>
                <a:schemeClr val="bg1"/>
              </a:solidFill>
              <a:ea typeface="ＭＳ Ｐゴシック" pitchFamily="-84" charset="-128"/>
            </a:endParaRPr>
          </a:p>
        </p:txBody>
      </p:sp>
      <p:pic>
        <p:nvPicPr>
          <p:cNvPr id="15363"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15364" name="Content Placeholder 11"/>
          <p:cNvSpPr>
            <a:spLocks noGrp="1"/>
          </p:cNvSpPr>
          <p:nvPr>
            <p:ph sz="half" idx="1"/>
          </p:nvPr>
        </p:nvSpPr>
        <p:spPr>
          <a:xfrm>
            <a:off x="2051050" y="2205038"/>
            <a:ext cx="5975350" cy="1944687"/>
          </a:xfrm>
        </p:spPr>
        <p:txBody>
          <a:bodyPr anchor="ctr"/>
          <a:lstStyle/>
          <a:p>
            <a:pPr marL="0" indent="0" eaLnBrk="1" hangingPunct="1">
              <a:buFont typeface="Arial" charset="0"/>
              <a:buNone/>
            </a:pPr>
            <a:r>
              <a:rPr lang="en-GB" sz="2400"/>
              <a:t>An early warning score should be used in the ED and throughout the patient’s hospital stay to aid recognition of deterioration. This should be standardised within and across all hospitals. </a:t>
            </a:r>
          </a:p>
        </p:txBody>
      </p:sp>
      <p:sp>
        <p:nvSpPr>
          <p:cNvPr id="8" name="Content Placeholder 12"/>
          <p:cNvSpPr txBox="1">
            <a:spLocks/>
          </p:cNvSpPr>
          <p:nvPr/>
        </p:nvSpPr>
        <p:spPr>
          <a:xfrm>
            <a:off x="2051050" y="4292600"/>
            <a:ext cx="5976938" cy="936625"/>
          </a:xfrm>
          <a:prstGeom prst="rect">
            <a:avLst/>
          </a:prstGeom>
        </p:spPr>
        <p:txBody>
          <a:bodyPr/>
          <a:lstStyle/>
          <a:p>
            <a:pPr eaLnBrk="1" hangingPunct="1">
              <a:spcBef>
                <a:spcPct val="20000"/>
              </a:spcBef>
              <a:buFont typeface="Arial" charset="0"/>
              <a:buNone/>
              <a:defRPr/>
            </a:pPr>
            <a:r>
              <a:rPr lang="en-GB" dirty="0">
                <a:solidFill>
                  <a:prstClr val="black"/>
                </a:solidFill>
                <a:latin typeface="Calibri"/>
              </a:rPr>
              <a:t>NCEPOD supports the use of NEWS to facilitate standardisation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Recommendation 5 - early warning scores</a:t>
            </a:r>
            <a:endParaRPr lang="en-GB" sz="3600">
              <a:solidFill>
                <a:schemeClr val="bg1"/>
              </a:solidFill>
              <a:ea typeface="ＭＳ Ｐゴシック" pitchFamily="-84" charset="-128"/>
            </a:endParaRPr>
          </a:p>
        </p:txBody>
      </p:sp>
      <p:pic>
        <p:nvPicPr>
          <p:cNvPr id="16387"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16388" name="Content Placeholder 11"/>
          <p:cNvSpPr>
            <a:spLocks noGrp="1"/>
          </p:cNvSpPr>
          <p:nvPr>
            <p:ph sz="half" idx="1"/>
          </p:nvPr>
        </p:nvSpPr>
        <p:spPr>
          <a:xfrm>
            <a:off x="2017713" y="1655763"/>
            <a:ext cx="6621462" cy="4618037"/>
          </a:xfrm>
        </p:spPr>
        <p:txBody>
          <a:bodyPr/>
          <a:lstStyle/>
          <a:p>
            <a:pPr marL="0" indent="0" eaLnBrk="1" hangingPunct="1">
              <a:buFont typeface="Arial" charset="0"/>
              <a:buNone/>
              <a:defRPr/>
            </a:pPr>
            <a:r>
              <a:rPr lang="en-GB" sz="2400" dirty="0">
                <a:ea typeface="ＭＳ Ｐゴシック" pitchFamily="-84" charset="-128"/>
              </a:rPr>
              <a:t>All acute hospitals should have local arrangements to ensure an agreed response at each NEWS trigger level including:</a:t>
            </a:r>
          </a:p>
          <a:p>
            <a:pPr marL="0" indent="0" eaLnBrk="1" hangingPunct="1">
              <a:buFont typeface="Arial" charset="0"/>
              <a:buNone/>
              <a:defRPr/>
            </a:pPr>
            <a:endParaRPr lang="en-GB" sz="800" dirty="0">
              <a:ea typeface="ＭＳ Ｐゴシック" pitchFamily="-84" charset="-128"/>
            </a:endParaRPr>
          </a:p>
          <a:p>
            <a:pPr marL="268288" indent="0" eaLnBrk="1" hangingPunct="1">
              <a:spcBef>
                <a:spcPts val="0"/>
              </a:spcBef>
              <a:buFont typeface="Arial" charset="0"/>
              <a:buNone/>
              <a:defRPr/>
            </a:pPr>
            <a:r>
              <a:rPr lang="en-GB" sz="2400" dirty="0">
                <a:ea typeface="ＭＳ Ｐゴシック" pitchFamily="-84" charset="-128"/>
              </a:rPr>
              <a:t>Speed of response</a:t>
            </a:r>
          </a:p>
          <a:p>
            <a:pPr marL="268288" indent="0" eaLnBrk="1" hangingPunct="1">
              <a:spcBef>
                <a:spcPts val="0"/>
              </a:spcBef>
              <a:buFont typeface="Arial" charset="0"/>
              <a:buNone/>
              <a:defRPr/>
            </a:pPr>
            <a:endParaRPr lang="en-GB" sz="800" dirty="0">
              <a:ea typeface="ＭＳ Ｐゴシック" pitchFamily="-84" charset="-128"/>
            </a:endParaRPr>
          </a:p>
          <a:p>
            <a:pPr marL="268288" indent="0" eaLnBrk="1" hangingPunct="1">
              <a:spcBef>
                <a:spcPts val="0"/>
              </a:spcBef>
              <a:buFont typeface="Arial" charset="0"/>
              <a:buNone/>
              <a:defRPr/>
            </a:pPr>
            <a:r>
              <a:rPr lang="en-GB" sz="2400" dirty="0">
                <a:ea typeface="ＭＳ Ｐゴシック" pitchFamily="-84" charset="-128"/>
              </a:rPr>
              <a:t>Clear escalation policy which ensures an appropriate response 24/7</a:t>
            </a:r>
          </a:p>
          <a:p>
            <a:pPr marL="268288" indent="0" eaLnBrk="1" hangingPunct="1">
              <a:spcBef>
                <a:spcPts val="0"/>
              </a:spcBef>
              <a:buFont typeface="Arial" charset="0"/>
              <a:buNone/>
              <a:defRPr/>
            </a:pPr>
            <a:endParaRPr lang="en-GB" sz="800" dirty="0">
              <a:ea typeface="ＭＳ Ｐゴシック" pitchFamily="-84" charset="-128"/>
            </a:endParaRPr>
          </a:p>
          <a:p>
            <a:pPr marL="268288" indent="0" eaLnBrk="1" hangingPunct="1">
              <a:spcBef>
                <a:spcPts val="0"/>
              </a:spcBef>
              <a:buFont typeface="Arial" charset="0"/>
              <a:buNone/>
              <a:defRPr/>
            </a:pPr>
            <a:r>
              <a:rPr lang="en-GB" sz="2400" dirty="0">
                <a:ea typeface="ＭＳ Ｐゴシック" pitchFamily="-84" charset="-128"/>
              </a:rPr>
              <a:t>Seniority and clinical competencies of the responder</a:t>
            </a:r>
          </a:p>
          <a:p>
            <a:pPr marL="268288" indent="0" eaLnBrk="1" hangingPunct="1">
              <a:spcBef>
                <a:spcPts val="0"/>
              </a:spcBef>
              <a:buFont typeface="Arial" charset="0"/>
              <a:buNone/>
              <a:defRPr/>
            </a:pPr>
            <a:endParaRPr lang="en-GB" sz="800" dirty="0">
              <a:ea typeface="ＭＳ Ｐゴシック" pitchFamily="-84" charset="-128"/>
            </a:endParaRPr>
          </a:p>
          <a:p>
            <a:pPr marL="268288" indent="0" eaLnBrk="1" hangingPunct="1">
              <a:spcBef>
                <a:spcPts val="0"/>
              </a:spcBef>
              <a:buFont typeface="Arial" charset="0"/>
              <a:buNone/>
              <a:defRPr/>
            </a:pPr>
            <a:r>
              <a:rPr lang="en-GB" sz="2400" dirty="0">
                <a:ea typeface="ＭＳ Ｐゴシック" pitchFamily="-84" charset="-128"/>
              </a:rPr>
              <a:t>Appropriate setting for on-going acute care and timely access to high dependency care if required</a:t>
            </a:r>
          </a:p>
          <a:p>
            <a:pPr marL="268288" indent="0" eaLnBrk="1" hangingPunct="1">
              <a:spcBef>
                <a:spcPts val="0"/>
              </a:spcBef>
              <a:buFont typeface="Arial" charset="0"/>
              <a:buNone/>
              <a:defRPr/>
            </a:pPr>
            <a:endParaRPr lang="en-GB" sz="800" dirty="0">
              <a:ea typeface="ＭＳ Ｐゴシック" pitchFamily="-84" charset="-128"/>
            </a:endParaRPr>
          </a:p>
          <a:p>
            <a:pPr marL="268288" indent="0" eaLnBrk="1" hangingPunct="1">
              <a:spcBef>
                <a:spcPts val="0"/>
              </a:spcBef>
              <a:buFont typeface="Arial" charset="0"/>
              <a:buNone/>
              <a:defRPr/>
            </a:pPr>
            <a:r>
              <a:rPr lang="en-GB" sz="2400" dirty="0">
                <a:ea typeface="ＭＳ Ｐゴシック" pitchFamily="-84" charset="-128"/>
              </a:rPr>
              <a:t>Frequency of subsequent monitoring</a:t>
            </a:r>
          </a:p>
          <a:p>
            <a:pPr lvl="2" eaLnBrk="1" hangingPunct="1">
              <a:defRPr/>
            </a:pPr>
            <a:endParaRPr lang="en-GB" dirty="0">
              <a:ea typeface="ＭＳ Ｐゴシック" pitchFamily="-8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P slide art 2.jpg"/>
          <p:cNvPicPr>
            <a:picLocks noChangeAspect="1"/>
          </p:cNvPicPr>
          <p:nvPr/>
        </p:nvPicPr>
        <p:blipFill>
          <a:blip r:embed="rId3"/>
          <a:srcRect/>
          <a:stretch>
            <a:fillRect/>
          </a:stretch>
        </p:blipFill>
        <p:spPr bwMode="auto">
          <a:xfrm>
            <a:off x="-3175" y="0"/>
            <a:ext cx="9144000" cy="6858000"/>
          </a:xfrm>
          <a:prstGeom prst="rect">
            <a:avLst/>
          </a:prstGeom>
          <a:noFill/>
          <a:ln w="9525">
            <a:noFill/>
            <a:miter lim="800000"/>
            <a:headEnd/>
            <a:tailEnd/>
          </a:ln>
        </p:spPr>
      </p:pic>
      <p:sp>
        <p:nvSpPr>
          <p:cNvPr id="4" name="Title 3"/>
          <p:cNvSpPr>
            <a:spLocks noGrp="1"/>
          </p:cNvSpPr>
          <p:nvPr>
            <p:ph type="title"/>
          </p:nvPr>
        </p:nvSpPr>
        <p:spPr>
          <a:xfrm>
            <a:off x="2771775" y="2714625"/>
            <a:ext cx="5832475" cy="1362075"/>
          </a:xfrm>
        </p:spPr>
        <p:txBody>
          <a:bodyPr/>
          <a:lstStyle/>
          <a:p>
            <a:pPr eaLnBrk="1" hangingPunct="1">
              <a:defRPr/>
            </a:pPr>
            <a:r>
              <a:rPr lang="en-GB" dirty="0">
                <a:solidFill>
                  <a:srgbClr val="660066"/>
                </a:solidFill>
              </a:rPr>
              <a:t>Oxygenation &amp;</a:t>
            </a:r>
            <a:br>
              <a:rPr lang="en-GB" dirty="0">
                <a:solidFill>
                  <a:srgbClr val="660066"/>
                </a:solidFill>
              </a:rPr>
            </a:br>
            <a:r>
              <a:rPr lang="en-GB" dirty="0">
                <a:solidFill>
                  <a:srgbClr val="660066"/>
                </a:solidFill>
              </a:rPr>
              <a:t>fluid management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Oxygenation and fluid management</a:t>
            </a:r>
            <a:endParaRPr lang="en-GB" sz="3600">
              <a:solidFill>
                <a:schemeClr val="bg1"/>
              </a:solidFill>
              <a:ea typeface="ＭＳ Ｐゴシック" pitchFamily="-84" charset="-128"/>
            </a:endParaRPr>
          </a:p>
        </p:txBody>
      </p:sp>
      <p:pic>
        <p:nvPicPr>
          <p:cNvPr id="18435"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pic>
        <p:nvPicPr>
          <p:cNvPr id="18436" name="Picture 2"/>
          <p:cNvPicPr>
            <a:picLocks noChangeAspect="1" noChangeArrowheads="1"/>
          </p:cNvPicPr>
          <p:nvPr/>
        </p:nvPicPr>
        <p:blipFill>
          <a:blip r:embed="rId4"/>
          <a:srcRect/>
          <a:stretch>
            <a:fillRect/>
          </a:stretch>
        </p:blipFill>
        <p:spPr bwMode="auto">
          <a:xfrm>
            <a:off x="2554288" y="4078288"/>
            <a:ext cx="4610100" cy="2346325"/>
          </a:xfrm>
          <a:prstGeom prst="rect">
            <a:avLst/>
          </a:prstGeom>
          <a:noFill/>
          <a:ln w="9525">
            <a:noFill/>
            <a:miter lim="800000"/>
            <a:headEnd/>
            <a:tailEnd/>
          </a:ln>
        </p:spPr>
      </p:pic>
      <p:pic>
        <p:nvPicPr>
          <p:cNvPr id="18437" name="Picture 4"/>
          <p:cNvPicPr>
            <a:picLocks noChangeAspect="1" noChangeArrowheads="1"/>
          </p:cNvPicPr>
          <p:nvPr/>
        </p:nvPicPr>
        <p:blipFill>
          <a:blip r:embed="rId5"/>
          <a:srcRect/>
          <a:stretch>
            <a:fillRect/>
          </a:stretch>
        </p:blipFill>
        <p:spPr bwMode="auto">
          <a:xfrm>
            <a:off x="2555875" y="1412875"/>
            <a:ext cx="4603750" cy="2592388"/>
          </a:xfrm>
          <a:prstGeom prst="rect">
            <a:avLst/>
          </a:prstGeom>
          <a:noFill/>
          <a:ln w="9525">
            <a:noFill/>
            <a:miter lim="800000"/>
            <a:headEnd/>
            <a:tailEnd/>
          </a:ln>
        </p:spPr>
      </p:pic>
      <p:sp>
        <p:nvSpPr>
          <p:cNvPr id="10" name="Oval 9"/>
          <p:cNvSpPr/>
          <p:nvPr/>
        </p:nvSpPr>
        <p:spPr>
          <a:xfrm flipH="1">
            <a:off x="6578600" y="2730500"/>
            <a:ext cx="468313" cy="358775"/>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1" name="Oval 10"/>
          <p:cNvSpPr/>
          <p:nvPr/>
        </p:nvSpPr>
        <p:spPr>
          <a:xfrm flipH="1">
            <a:off x="5218113" y="5357813"/>
            <a:ext cx="468312" cy="360362"/>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2" name="Oval 11"/>
          <p:cNvSpPr/>
          <p:nvPr/>
        </p:nvSpPr>
        <p:spPr>
          <a:xfrm flipH="1">
            <a:off x="6632575" y="5351463"/>
            <a:ext cx="466725" cy="360362"/>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Acute Kidney Injury</a:t>
            </a:r>
            <a:endParaRPr lang="en-GB" sz="3600">
              <a:solidFill>
                <a:schemeClr val="bg1"/>
              </a:solidFill>
              <a:ea typeface="ＭＳ Ｐゴシック" pitchFamily="-84" charset="-128"/>
            </a:endParaRPr>
          </a:p>
        </p:txBody>
      </p:sp>
      <p:pic>
        <p:nvPicPr>
          <p:cNvPr id="19459"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pic>
        <p:nvPicPr>
          <p:cNvPr id="19460" name="Picture 3"/>
          <p:cNvPicPr>
            <a:picLocks noChangeAspect="1" noChangeArrowheads="1"/>
          </p:cNvPicPr>
          <p:nvPr/>
        </p:nvPicPr>
        <p:blipFill>
          <a:blip r:embed="rId4"/>
          <a:srcRect/>
          <a:stretch>
            <a:fillRect/>
          </a:stretch>
        </p:blipFill>
        <p:spPr bwMode="auto">
          <a:xfrm>
            <a:off x="2189163" y="2800350"/>
            <a:ext cx="5905500" cy="3251200"/>
          </a:xfrm>
          <a:prstGeom prst="rect">
            <a:avLst/>
          </a:prstGeom>
          <a:noFill/>
          <a:ln w="9525">
            <a:noFill/>
            <a:miter lim="800000"/>
            <a:headEnd/>
            <a:tailEnd/>
          </a:ln>
        </p:spPr>
      </p:pic>
      <p:sp>
        <p:nvSpPr>
          <p:cNvPr id="19461" name="TextBox 6"/>
          <p:cNvSpPr txBox="1">
            <a:spLocks noChangeArrowheads="1"/>
          </p:cNvSpPr>
          <p:nvPr/>
        </p:nvSpPr>
        <p:spPr bwMode="auto">
          <a:xfrm>
            <a:off x="2279650" y="1625600"/>
            <a:ext cx="4608513" cy="892175"/>
          </a:xfrm>
          <a:prstGeom prst="rect">
            <a:avLst/>
          </a:prstGeom>
          <a:noFill/>
          <a:ln w="9525">
            <a:noFill/>
            <a:miter lim="800000"/>
            <a:headEnd/>
            <a:tailEnd/>
          </a:ln>
        </p:spPr>
        <p:txBody>
          <a:bodyPr>
            <a:spAutoFit/>
          </a:bodyPr>
          <a:lstStyle/>
          <a:p>
            <a:pPr marL="266700" indent="-266700">
              <a:buFont typeface="Arial" charset="0"/>
              <a:buChar char="•"/>
            </a:pPr>
            <a:r>
              <a:rPr lang="en-GB" sz="2000">
                <a:solidFill>
                  <a:srgbClr val="000000"/>
                </a:solidFill>
                <a:latin typeface="Calibri" pitchFamily="-84" charset="0"/>
              </a:rPr>
              <a:t> 21.7% (148/681) AKI</a:t>
            </a:r>
          </a:p>
          <a:p>
            <a:pPr marL="266700" indent="-266700">
              <a:buFont typeface="Arial" charset="0"/>
              <a:buChar char="•"/>
            </a:pPr>
            <a:endParaRPr lang="en-GB" sz="1200">
              <a:solidFill>
                <a:srgbClr val="000000"/>
              </a:solidFill>
              <a:latin typeface="Calibri" pitchFamily="-84" charset="0"/>
            </a:endParaRPr>
          </a:p>
          <a:p>
            <a:pPr marL="266700" indent="-266700">
              <a:buFont typeface="Arial" charset="0"/>
              <a:buChar char="•"/>
            </a:pPr>
            <a:r>
              <a:rPr lang="en-GB" sz="2000">
                <a:solidFill>
                  <a:srgbClr val="000000"/>
                </a:solidFill>
                <a:latin typeface="Calibri" pitchFamily="-84" charset="0"/>
              </a:rPr>
              <a:t> 6 avoidable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P slide art 2.jpg"/>
          <p:cNvPicPr>
            <a:picLocks noChangeAspect="1"/>
          </p:cNvPicPr>
          <p:nvPr/>
        </p:nvPicPr>
        <p:blipFill>
          <a:blip r:embed="rId3"/>
          <a:srcRect/>
          <a:stretch>
            <a:fillRect/>
          </a:stretch>
        </p:blipFill>
        <p:spPr bwMode="auto">
          <a:xfrm>
            <a:off x="-3175" y="0"/>
            <a:ext cx="9144000" cy="6858000"/>
          </a:xfrm>
          <a:prstGeom prst="rect">
            <a:avLst/>
          </a:prstGeom>
          <a:noFill/>
          <a:ln w="9525">
            <a:noFill/>
            <a:miter lim="800000"/>
            <a:headEnd/>
            <a:tailEnd/>
          </a:ln>
        </p:spPr>
      </p:pic>
      <p:sp>
        <p:nvSpPr>
          <p:cNvPr id="4" name="Title 3"/>
          <p:cNvSpPr>
            <a:spLocks noGrp="1"/>
          </p:cNvSpPr>
          <p:nvPr>
            <p:ph type="title"/>
          </p:nvPr>
        </p:nvSpPr>
        <p:spPr>
          <a:xfrm>
            <a:off x="2771775" y="2714625"/>
            <a:ext cx="5832475" cy="1362075"/>
          </a:xfrm>
        </p:spPr>
        <p:txBody>
          <a:bodyPr/>
          <a:lstStyle/>
          <a:p>
            <a:pPr eaLnBrk="1" hangingPunct="1">
              <a:defRPr/>
            </a:pPr>
            <a:r>
              <a:rPr lang="en-GB" sz="3600" dirty="0">
                <a:solidFill>
                  <a:srgbClr val="660066"/>
                </a:solidFill>
              </a:rPr>
              <a:t>imaging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Imaging</a:t>
            </a:r>
            <a:endParaRPr lang="en-GB" sz="3600">
              <a:solidFill>
                <a:schemeClr val="bg1"/>
              </a:solidFill>
              <a:ea typeface="ＭＳ Ｐゴシック" pitchFamily="-84" charset="-128"/>
            </a:endParaRPr>
          </a:p>
        </p:txBody>
      </p:sp>
      <p:pic>
        <p:nvPicPr>
          <p:cNvPr id="21507"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21508" name="Content Placeholder 11"/>
          <p:cNvSpPr>
            <a:spLocks noGrp="1"/>
          </p:cNvSpPr>
          <p:nvPr>
            <p:ph sz="half" idx="1"/>
          </p:nvPr>
        </p:nvSpPr>
        <p:spPr>
          <a:xfrm>
            <a:off x="2051050" y="1989138"/>
            <a:ext cx="7092950" cy="4411662"/>
          </a:xfrm>
        </p:spPr>
        <p:txBody>
          <a:bodyPr/>
          <a:lstStyle/>
          <a:p>
            <a:pPr eaLnBrk="1" hangingPunct="1">
              <a:buFont typeface="Arial" charset="0"/>
              <a:buNone/>
            </a:pPr>
            <a:r>
              <a:rPr lang="en-GB" sz="2800"/>
              <a:t>Establish</a:t>
            </a:r>
            <a:r>
              <a:rPr lang="en-GB" sz="2400"/>
              <a:t> </a:t>
            </a:r>
          </a:p>
          <a:p>
            <a:pPr eaLnBrk="1" hangingPunct="1"/>
            <a:r>
              <a:rPr lang="en-GB" sz="2800"/>
              <a:t>Diagnosis when clinical/biochemical doubt</a:t>
            </a:r>
          </a:p>
          <a:p>
            <a:pPr lvl="2" eaLnBrk="1" hangingPunct="1"/>
            <a:r>
              <a:rPr lang="en-GB"/>
              <a:t>9.3% (39/418)</a:t>
            </a:r>
          </a:p>
          <a:p>
            <a:pPr eaLnBrk="1" hangingPunct="1"/>
            <a:r>
              <a:rPr lang="en-GB" sz="2800"/>
              <a:t>Cause</a:t>
            </a:r>
          </a:p>
          <a:p>
            <a:pPr eaLnBrk="1" hangingPunct="1"/>
            <a:r>
              <a:rPr lang="en-GB" sz="2800"/>
              <a:t>Severe AP</a:t>
            </a:r>
          </a:p>
          <a:p>
            <a:pPr lvl="2" eaLnBrk="1" hangingPunct="1"/>
            <a:r>
              <a:rPr lang="en-GB"/>
              <a:t>Confirmation of severity</a:t>
            </a:r>
          </a:p>
          <a:p>
            <a:pPr lvl="2" eaLnBrk="1" hangingPunct="1"/>
            <a:r>
              <a:rPr lang="en-GB"/>
              <a:t>Diagnose complications</a:t>
            </a:r>
          </a:p>
          <a:p>
            <a:pPr lvl="2" eaLnBrk="1" hangingPunct="1"/>
            <a:r>
              <a:rPr lang="en-GB"/>
              <a:t>Guide treatments</a:t>
            </a:r>
          </a:p>
          <a:p>
            <a:pPr lvl="2" eaLnBrk="1" hangingPunct="1"/>
            <a:r>
              <a:rPr lang="en-GB"/>
              <a:t>Monitor resolution</a:t>
            </a:r>
          </a:p>
        </p:txBody>
      </p:sp>
      <p:sp>
        <p:nvSpPr>
          <p:cNvPr id="5" name="Content Placeholder 12"/>
          <p:cNvSpPr txBox="1">
            <a:spLocks/>
          </p:cNvSpPr>
          <p:nvPr/>
        </p:nvSpPr>
        <p:spPr>
          <a:xfrm>
            <a:off x="2771775" y="4005263"/>
            <a:ext cx="6048375" cy="2447925"/>
          </a:xfrm>
          <a:prstGeom prst="rect">
            <a:avLst/>
          </a:prstGeom>
        </p:spPr>
        <p:txBody>
          <a:bodyPr/>
          <a:lstStyle/>
          <a:p>
            <a:pPr marL="1143000" lvl="2" indent="-228600" eaLnBrk="1" hangingPunct="1">
              <a:spcBef>
                <a:spcPct val="20000"/>
              </a:spcBef>
              <a:buFont typeface="Arial" charset="0"/>
              <a:buChar char="•"/>
              <a:defRPr/>
            </a:pPr>
            <a:endParaRPr lang="en-GB" dirty="0">
              <a:solidFill>
                <a:prstClr val="black"/>
              </a:solidFill>
              <a:latin typeface="Calibri"/>
            </a:endParaRPr>
          </a:p>
          <a:p>
            <a:pPr marL="1143000" lvl="2" indent="-228600" eaLnBrk="1" hangingPunct="1">
              <a:spcBef>
                <a:spcPct val="20000"/>
              </a:spcBef>
              <a:buFont typeface="Arial" charset="0"/>
              <a:buChar char="•"/>
              <a:defRPr/>
            </a:pPr>
            <a:endParaRPr lang="en-GB" dirty="0">
              <a:solidFill>
                <a:prstClr val="black"/>
              </a:solidFill>
              <a:latin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Ultrasound</a:t>
            </a:r>
            <a:endParaRPr lang="en-GB" sz="3600">
              <a:solidFill>
                <a:schemeClr val="bg1"/>
              </a:solidFill>
              <a:ea typeface="ＭＳ Ｐゴシック" pitchFamily="-84" charset="-128"/>
            </a:endParaRPr>
          </a:p>
        </p:txBody>
      </p:sp>
      <p:pic>
        <p:nvPicPr>
          <p:cNvPr id="22531"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5" name="Content Placeholder 12"/>
          <p:cNvSpPr txBox="1">
            <a:spLocks/>
          </p:cNvSpPr>
          <p:nvPr/>
        </p:nvSpPr>
        <p:spPr>
          <a:xfrm>
            <a:off x="2771775" y="4005263"/>
            <a:ext cx="6048375" cy="2447925"/>
          </a:xfrm>
          <a:prstGeom prst="rect">
            <a:avLst/>
          </a:prstGeom>
        </p:spPr>
        <p:txBody>
          <a:bodyPr/>
          <a:lstStyle/>
          <a:p>
            <a:pPr marL="1143000" lvl="2" indent="-228600" eaLnBrk="1" hangingPunct="1">
              <a:spcBef>
                <a:spcPct val="20000"/>
              </a:spcBef>
              <a:buFont typeface="Arial" charset="0"/>
              <a:buChar char="•"/>
              <a:defRPr/>
            </a:pPr>
            <a:endParaRPr lang="en-GB">
              <a:solidFill>
                <a:prstClr val="black"/>
              </a:solidFill>
              <a:latin typeface="Calibri"/>
            </a:endParaRPr>
          </a:p>
          <a:p>
            <a:pPr marL="1143000" lvl="2" indent="-228600" eaLnBrk="1" hangingPunct="1">
              <a:spcBef>
                <a:spcPct val="20000"/>
              </a:spcBef>
              <a:buFont typeface="Arial" charset="0"/>
              <a:buChar char="•"/>
              <a:defRPr/>
            </a:pPr>
            <a:endParaRPr lang="en-GB">
              <a:solidFill>
                <a:prstClr val="black"/>
              </a:solidFill>
              <a:latin typeface="Calibri"/>
            </a:endParaRPr>
          </a:p>
        </p:txBody>
      </p:sp>
      <p:pic>
        <p:nvPicPr>
          <p:cNvPr id="22533" name="Picture 2"/>
          <p:cNvPicPr>
            <a:picLocks noGrp="1" noChangeAspect="1" noChangeArrowheads="1"/>
          </p:cNvPicPr>
          <p:nvPr>
            <p:ph sz="half" idx="1"/>
          </p:nvPr>
        </p:nvPicPr>
        <p:blipFill>
          <a:blip r:embed="rId4"/>
          <a:srcRect/>
          <a:stretch>
            <a:fillRect/>
          </a:stretch>
        </p:blipFill>
        <p:spPr>
          <a:xfrm>
            <a:off x="1979613" y="1989138"/>
            <a:ext cx="6570662" cy="3311525"/>
          </a:xfrm>
          <a:noFill/>
        </p:spPr>
      </p:pic>
      <p:sp>
        <p:nvSpPr>
          <p:cNvPr id="8" name="Oval 7"/>
          <p:cNvSpPr/>
          <p:nvPr/>
        </p:nvSpPr>
        <p:spPr>
          <a:xfrm flipH="1">
            <a:off x="7699375" y="3502025"/>
            <a:ext cx="641350" cy="517525"/>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No ultrasound</a:t>
            </a:r>
            <a:endParaRPr lang="en-GB" sz="3600">
              <a:solidFill>
                <a:schemeClr val="bg1"/>
              </a:solidFill>
              <a:ea typeface="ＭＳ Ｐゴシック" pitchFamily="-84" charset="-128"/>
            </a:endParaRPr>
          </a:p>
        </p:txBody>
      </p:sp>
      <p:pic>
        <p:nvPicPr>
          <p:cNvPr id="23555"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5" name="Content Placeholder 12"/>
          <p:cNvSpPr txBox="1">
            <a:spLocks/>
          </p:cNvSpPr>
          <p:nvPr/>
        </p:nvSpPr>
        <p:spPr>
          <a:xfrm>
            <a:off x="2771775" y="4005263"/>
            <a:ext cx="6048375" cy="2447925"/>
          </a:xfrm>
          <a:prstGeom prst="rect">
            <a:avLst/>
          </a:prstGeom>
        </p:spPr>
        <p:txBody>
          <a:bodyPr/>
          <a:lstStyle/>
          <a:p>
            <a:pPr marL="1143000" lvl="2" indent="-228600" eaLnBrk="1" hangingPunct="1">
              <a:spcBef>
                <a:spcPct val="20000"/>
              </a:spcBef>
              <a:buFont typeface="Arial" charset="0"/>
              <a:buChar char="•"/>
              <a:defRPr/>
            </a:pPr>
            <a:endParaRPr lang="en-GB">
              <a:solidFill>
                <a:prstClr val="black"/>
              </a:solidFill>
              <a:latin typeface="Calibri"/>
            </a:endParaRPr>
          </a:p>
          <a:p>
            <a:pPr marL="1143000" lvl="2" indent="-228600" eaLnBrk="1" hangingPunct="1">
              <a:spcBef>
                <a:spcPct val="20000"/>
              </a:spcBef>
              <a:buFont typeface="Arial" charset="0"/>
              <a:buChar char="•"/>
              <a:defRPr/>
            </a:pPr>
            <a:endParaRPr lang="en-GB">
              <a:solidFill>
                <a:prstClr val="black"/>
              </a:solidFill>
              <a:latin typeface="Calibri"/>
            </a:endParaRPr>
          </a:p>
        </p:txBody>
      </p:sp>
      <p:sp>
        <p:nvSpPr>
          <p:cNvPr id="23557" name="Content Placeholder 12"/>
          <p:cNvSpPr>
            <a:spLocks noGrp="1"/>
          </p:cNvSpPr>
          <p:nvPr>
            <p:ph sz="half" idx="4294967295"/>
          </p:nvPr>
        </p:nvSpPr>
        <p:spPr>
          <a:xfrm>
            <a:off x="2633663" y="5589588"/>
            <a:ext cx="5770562" cy="1079500"/>
          </a:xfrm>
        </p:spPr>
        <p:txBody>
          <a:bodyPr/>
          <a:lstStyle/>
          <a:p>
            <a:pPr eaLnBrk="1" hangingPunct="1"/>
            <a:r>
              <a:rPr lang="en-GB" sz="2000"/>
              <a:t>21% (44/209) no reason for no US</a:t>
            </a:r>
          </a:p>
          <a:p>
            <a:pPr eaLnBrk="1" hangingPunct="1"/>
            <a:r>
              <a:rPr lang="en-GB" sz="2000"/>
              <a:t>24/44 alcohol-related AP</a:t>
            </a:r>
          </a:p>
          <a:p>
            <a:pPr lvl="2" eaLnBrk="1" hangingPunct="1"/>
            <a:endParaRPr lang="en-GB"/>
          </a:p>
        </p:txBody>
      </p:sp>
      <p:pic>
        <p:nvPicPr>
          <p:cNvPr id="23558" name="Picture 2"/>
          <p:cNvPicPr>
            <a:picLocks noGrp="1" noChangeAspect="1" noChangeArrowheads="1"/>
          </p:cNvPicPr>
          <p:nvPr>
            <p:ph sz="half" idx="1"/>
          </p:nvPr>
        </p:nvPicPr>
        <p:blipFill>
          <a:blip r:embed="rId4"/>
          <a:srcRect/>
          <a:stretch>
            <a:fillRect/>
          </a:stretch>
        </p:blipFill>
        <p:spPr>
          <a:xfrm>
            <a:off x="2562225" y="1916113"/>
            <a:ext cx="4968875" cy="3668712"/>
          </a:xfrm>
          <a:noFill/>
        </p:spPr>
      </p:pic>
      <p:sp>
        <p:nvSpPr>
          <p:cNvPr id="8" name="Oval 7"/>
          <p:cNvSpPr/>
          <p:nvPr/>
        </p:nvSpPr>
        <p:spPr>
          <a:xfrm flipH="1">
            <a:off x="6989763" y="4795838"/>
            <a:ext cx="468312" cy="358775"/>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Recommendation 9 - gallstones</a:t>
            </a:r>
            <a:endParaRPr lang="en-GB" sz="3600">
              <a:solidFill>
                <a:schemeClr val="bg1"/>
              </a:solidFill>
              <a:ea typeface="ＭＳ Ｐゴシック" pitchFamily="-84" charset="-128"/>
            </a:endParaRPr>
          </a:p>
        </p:txBody>
      </p:sp>
      <p:pic>
        <p:nvPicPr>
          <p:cNvPr id="24579"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5" name="Content Placeholder 12"/>
          <p:cNvSpPr txBox="1">
            <a:spLocks/>
          </p:cNvSpPr>
          <p:nvPr/>
        </p:nvSpPr>
        <p:spPr>
          <a:xfrm>
            <a:off x="2771775" y="4005263"/>
            <a:ext cx="6048375" cy="2447925"/>
          </a:xfrm>
          <a:prstGeom prst="rect">
            <a:avLst/>
          </a:prstGeom>
        </p:spPr>
        <p:txBody>
          <a:bodyPr/>
          <a:lstStyle/>
          <a:p>
            <a:pPr marL="1143000" lvl="2" indent="-228600" eaLnBrk="1" hangingPunct="1">
              <a:spcBef>
                <a:spcPct val="20000"/>
              </a:spcBef>
              <a:buFont typeface="Arial" charset="0"/>
              <a:buChar char="•"/>
              <a:defRPr/>
            </a:pPr>
            <a:endParaRPr lang="en-GB">
              <a:solidFill>
                <a:prstClr val="black"/>
              </a:solidFill>
              <a:latin typeface="Calibri"/>
            </a:endParaRPr>
          </a:p>
          <a:p>
            <a:pPr marL="1143000" lvl="2" indent="-228600" eaLnBrk="1" hangingPunct="1">
              <a:spcBef>
                <a:spcPct val="20000"/>
              </a:spcBef>
              <a:buFont typeface="Arial" charset="0"/>
              <a:buChar char="•"/>
              <a:defRPr/>
            </a:pPr>
            <a:endParaRPr lang="en-GB">
              <a:solidFill>
                <a:prstClr val="black"/>
              </a:solidFill>
              <a:latin typeface="Calibri"/>
            </a:endParaRPr>
          </a:p>
        </p:txBody>
      </p:sp>
      <p:sp>
        <p:nvSpPr>
          <p:cNvPr id="24581" name="Content Placeholder 11"/>
          <p:cNvSpPr>
            <a:spLocks noGrp="1"/>
          </p:cNvSpPr>
          <p:nvPr>
            <p:ph sz="half" idx="1"/>
          </p:nvPr>
        </p:nvSpPr>
        <p:spPr>
          <a:xfrm>
            <a:off x="1979613" y="2530475"/>
            <a:ext cx="6264275" cy="1685925"/>
          </a:xfrm>
        </p:spPr>
        <p:txBody>
          <a:bodyPr/>
          <a:lstStyle/>
          <a:p>
            <a:pPr marL="0" indent="0" eaLnBrk="1" hangingPunct="1">
              <a:buFont typeface="Arial" charset="0"/>
              <a:buNone/>
            </a:pPr>
            <a:r>
              <a:rPr lang="en-GB" sz="2400"/>
              <a:t>Gallstones should be excluded in ALL patients, including those thought to have alcohol-related AP, as gallstones are common in the general population. </a:t>
            </a:r>
          </a:p>
        </p:txBody>
      </p:sp>
      <p:sp>
        <p:nvSpPr>
          <p:cNvPr id="9" name="Content Placeholder 12"/>
          <p:cNvSpPr txBox="1">
            <a:spLocks/>
          </p:cNvSpPr>
          <p:nvPr/>
        </p:nvSpPr>
        <p:spPr>
          <a:xfrm>
            <a:off x="1979613" y="4259263"/>
            <a:ext cx="5976937" cy="936625"/>
          </a:xfrm>
          <a:prstGeom prst="rect">
            <a:avLst/>
          </a:prstGeom>
        </p:spPr>
        <p:txBody>
          <a:bodyPr/>
          <a:lstStyle/>
          <a:p>
            <a:pPr eaLnBrk="1" hangingPunct="1">
              <a:spcBef>
                <a:spcPct val="20000"/>
              </a:spcBef>
              <a:buFont typeface="Arial" charset="0"/>
              <a:buNone/>
              <a:defRPr/>
            </a:pPr>
            <a:r>
              <a:rPr lang="en-GB" dirty="0">
                <a:solidFill>
                  <a:prstClr val="black"/>
                </a:solidFill>
                <a:latin typeface="Calibri"/>
              </a:rPr>
              <a:t>Abdominal US is the minimum that should be performed.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a:xfrm>
            <a:off x="0" y="0"/>
            <a:ext cx="9144000" cy="1143000"/>
          </a:xfrm>
          <a:solidFill>
            <a:srgbClr val="79197B"/>
          </a:solidFill>
        </p:spPr>
        <p:txBody>
          <a:bodyPr/>
          <a:lstStyle/>
          <a:p>
            <a:pPr eaLnBrk="1" hangingPunct="1"/>
            <a:r>
              <a:rPr lang="en-GB" sz="3600" dirty="0">
                <a:solidFill>
                  <a:schemeClr val="bg1"/>
                </a:solidFill>
              </a:rPr>
              <a:t>Study population inclusion criteria</a:t>
            </a:r>
            <a:endParaRPr lang="en-GB" sz="3600" dirty="0">
              <a:solidFill>
                <a:schemeClr val="bg1"/>
              </a:solidFill>
              <a:ea typeface="ＭＳ Ｐゴシック" pitchFamily="-84" charset="-128"/>
            </a:endParaRPr>
          </a:p>
        </p:txBody>
      </p:sp>
      <p:pic>
        <p:nvPicPr>
          <p:cNvPr id="9219"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9220" name="Content Placeholder 11"/>
          <p:cNvSpPr>
            <a:spLocks noGrp="1"/>
          </p:cNvSpPr>
          <p:nvPr>
            <p:ph sz="half" idx="1"/>
          </p:nvPr>
        </p:nvSpPr>
        <p:spPr>
          <a:xfrm>
            <a:off x="1907704" y="2060848"/>
            <a:ext cx="6768752" cy="1900238"/>
          </a:xfrm>
        </p:spPr>
        <p:txBody>
          <a:bodyPr anchor="ctr"/>
          <a:lstStyle/>
          <a:p>
            <a:pPr marL="0" indent="0" eaLnBrk="1" hangingPunct="1">
              <a:buFont typeface="Arial" charset="0"/>
              <a:buNone/>
              <a:tabLst>
                <a:tab pos="95250" algn="l"/>
              </a:tabLst>
            </a:pPr>
            <a:r>
              <a:rPr lang="en-GB" sz="2800" dirty="0"/>
              <a:t>Patients aged 16 years or older who were coded for a primary diagnosis of acute pancreatitis and admitted to hospital between 1</a:t>
            </a:r>
            <a:r>
              <a:rPr lang="en-GB" sz="2800" baseline="30000" dirty="0"/>
              <a:t>st</a:t>
            </a:r>
            <a:r>
              <a:rPr lang="en-GB" sz="2800" dirty="0"/>
              <a:t> January and 30</a:t>
            </a:r>
            <a:r>
              <a:rPr lang="en-GB" sz="2800" baseline="30000" dirty="0"/>
              <a:t>th</a:t>
            </a:r>
            <a:r>
              <a:rPr lang="en-GB" sz="2800" dirty="0"/>
              <a:t> June 2014</a:t>
            </a:r>
          </a:p>
        </p:txBody>
      </p:sp>
      <p:sp>
        <p:nvSpPr>
          <p:cNvPr id="7" name="Content Placeholder 12"/>
          <p:cNvSpPr txBox="1">
            <a:spLocks/>
          </p:cNvSpPr>
          <p:nvPr/>
        </p:nvSpPr>
        <p:spPr>
          <a:xfrm>
            <a:off x="1979712" y="4232498"/>
            <a:ext cx="6481762" cy="1428750"/>
          </a:xfrm>
          <a:prstGeom prst="rect">
            <a:avLst/>
          </a:prstGeom>
        </p:spPr>
        <p:txBody>
          <a:bodyPr/>
          <a:lstStyle/>
          <a:p>
            <a:pPr marL="342900" indent="-342900" eaLnBrk="1" hangingPunct="1">
              <a:spcBef>
                <a:spcPct val="20000"/>
              </a:spcBef>
              <a:buFont typeface="Arial" charset="0"/>
              <a:buChar char="•"/>
              <a:defRPr/>
            </a:pPr>
            <a:r>
              <a:rPr lang="en-GB" dirty="0">
                <a:solidFill>
                  <a:prstClr val="black"/>
                </a:solidFill>
                <a:latin typeface="Calibri"/>
                <a:ea typeface="+mn-ea"/>
              </a:rPr>
              <a:t>An inpatient stay of three or more nights</a:t>
            </a:r>
          </a:p>
          <a:p>
            <a:pPr marL="342900" indent="-342900" eaLnBrk="1" hangingPunct="1">
              <a:spcBef>
                <a:spcPct val="20000"/>
              </a:spcBef>
              <a:buFont typeface="Arial" charset="0"/>
              <a:buChar char="•"/>
              <a:defRPr/>
            </a:pPr>
            <a:r>
              <a:rPr lang="en-GB" dirty="0">
                <a:solidFill>
                  <a:prstClr val="black"/>
                </a:solidFill>
                <a:latin typeface="Calibri"/>
                <a:ea typeface="+mn-ea"/>
              </a:rPr>
              <a:t>Admission to critical care</a:t>
            </a:r>
          </a:p>
          <a:p>
            <a:pPr marL="342900" indent="-342900" eaLnBrk="1" hangingPunct="1">
              <a:spcBef>
                <a:spcPct val="20000"/>
              </a:spcBef>
              <a:buFont typeface="Arial" charset="0"/>
              <a:buChar char="•"/>
              <a:defRPr/>
            </a:pPr>
            <a:r>
              <a:rPr lang="en-GB" dirty="0">
                <a:solidFill>
                  <a:prstClr val="black"/>
                </a:solidFill>
                <a:latin typeface="Calibri"/>
                <a:ea typeface="+mn-ea"/>
              </a:rPr>
              <a:t>Death in hospital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CT scans</a:t>
            </a:r>
            <a:endParaRPr lang="en-GB" sz="3600">
              <a:solidFill>
                <a:schemeClr val="bg1"/>
              </a:solidFill>
              <a:ea typeface="ＭＳ Ｐゴシック" pitchFamily="-84" charset="-128"/>
            </a:endParaRPr>
          </a:p>
        </p:txBody>
      </p:sp>
      <p:pic>
        <p:nvPicPr>
          <p:cNvPr id="25603"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5" name="Content Placeholder 12"/>
          <p:cNvSpPr txBox="1">
            <a:spLocks/>
          </p:cNvSpPr>
          <p:nvPr/>
        </p:nvSpPr>
        <p:spPr>
          <a:xfrm>
            <a:off x="2771775" y="4005263"/>
            <a:ext cx="6048375" cy="2447925"/>
          </a:xfrm>
          <a:prstGeom prst="rect">
            <a:avLst/>
          </a:prstGeom>
        </p:spPr>
        <p:txBody>
          <a:bodyPr/>
          <a:lstStyle/>
          <a:p>
            <a:pPr marL="1143000" lvl="2" indent="-228600" eaLnBrk="1" hangingPunct="1">
              <a:spcBef>
                <a:spcPct val="20000"/>
              </a:spcBef>
              <a:buFont typeface="Arial" charset="0"/>
              <a:buChar char="•"/>
              <a:defRPr/>
            </a:pPr>
            <a:endParaRPr lang="en-GB">
              <a:solidFill>
                <a:prstClr val="black"/>
              </a:solidFill>
              <a:latin typeface="Calibri"/>
            </a:endParaRPr>
          </a:p>
          <a:p>
            <a:pPr marL="1143000" lvl="2" indent="-228600" eaLnBrk="1" hangingPunct="1">
              <a:spcBef>
                <a:spcPct val="20000"/>
              </a:spcBef>
              <a:buFont typeface="Arial" charset="0"/>
              <a:buChar char="•"/>
              <a:defRPr/>
            </a:pPr>
            <a:endParaRPr lang="en-GB">
              <a:solidFill>
                <a:prstClr val="black"/>
              </a:solidFill>
              <a:latin typeface="Calibri"/>
            </a:endParaRPr>
          </a:p>
        </p:txBody>
      </p:sp>
      <p:sp>
        <p:nvSpPr>
          <p:cNvPr id="25605" name="Content Placeholder 11"/>
          <p:cNvSpPr>
            <a:spLocks noGrp="1"/>
          </p:cNvSpPr>
          <p:nvPr>
            <p:ph sz="half" idx="1"/>
          </p:nvPr>
        </p:nvSpPr>
        <p:spPr>
          <a:xfrm>
            <a:off x="2576513" y="1484313"/>
            <a:ext cx="6305550" cy="2405062"/>
          </a:xfrm>
        </p:spPr>
        <p:txBody>
          <a:bodyPr/>
          <a:lstStyle/>
          <a:p>
            <a:pPr eaLnBrk="1" hangingPunct="1"/>
            <a:r>
              <a:rPr lang="en-GB" sz="2400"/>
              <a:t>60.1% (416/692) at least one CT</a:t>
            </a:r>
          </a:p>
          <a:p>
            <a:pPr eaLnBrk="1" hangingPunct="1"/>
            <a:r>
              <a:rPr lang="en-GB" sz="2400"/>
              <a:t>17.9% (73/408) necrotising pancreatitis</a:t>
            </a:r>
          </a:p>
          <a:p>
            <a:pPr eaLnBrk="1" hangingPunct="1"/>
            <a:r>
              <a:rPr lang="en-GB" sz="2400"/>
              <a:t>12.7% (52/408) APC or pseudo-cyst</a:t>
            </a:r>
          </a:p>
          <a:p>
            <a:pPr eaLnBrk="1" hangingPunct="1"/>
            <a:r>
              <a:rPr lang="en-GB" sz="2400"/>
              <a:t>13 infected collections</a:t>
            </a:r>
          </a:p>
        </p:txBody>
      </p:sp>
      <p:pic>
        <p:nvPicPr>
          <p:cNvPr id="25606" name="Picture 2"/>
          <p:cNvPicPr>
            <a:picLocks noChangeAspect="1" noChangeArrowheads="1"/>
          </p:cNvPicPr>
          <p:nvPr/>
        </p:nvPicPr>
        <p:blipFill>
          <a:blip r:embed="rId4"/>
          <a:srcRect/>
          <a:stretch>
            <a:fillRect/>
          </a:stretch>
        </p:blipFill>
        <p:spPr bwMode="auto">
          <a:xfrm>
            <a:off x="2487613" y="3789363"/>
            <a:ext cx="4967287" cy="2501900"/>
          </a:xfrm>
          <a:prstGeom prst="rect">
            <a:avLst/>
          </a:prstGeom>
          <a:noFill/>
          <a:ln w="9525">
            <a:noFill/>
            <a:miter lim="800000"/>
            <a:headEnd/>
            <a:tailEnd/>
          </a:ln>
        </p:spPr>
      </p:pic>
      <p:sp>
        <p:nvSpPr>
          <p:cNvPr id="8" name="Oval 7"/>
          <p:cNvSpPr/>
          <p:nvPr/>
        </p:nvSpPr>
        <p:spPr>
          <a:xfrm flipH="1">
            <a:off x="6862763" y="4937125"/>
            <a:ext cx="468312" cy="360363"/>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Omitted imaging</a:t>
            </a:r>
            <a:endParaRPr lang="en-GB" sz="3600">
              <a:solidFill>
                <a:schemeClr val="bg1"/>
              </a:solidFill>
              <a:ea typeface="ＭＳ Ｐゴシック" pitchFamily="-84" charset="-128"/>
            </a:endParaRPr>
          </a:p>
        </p:txBody>
      </p:sp>
      <p:pic>
        <p:nvPicPr>
          <p:cNvPr id="26627"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5" name="Content Placeholder 12"/>
          <p:cNvSpPr txBox="1">
            <a:spLocks/>
          </p:cNvSpPr>
          <p:nvPr/>
        </p:nvSpPr>
        <p:spPr>
          <a:xfrm>
            <a:off x="2771775" y="4005263"/>
            <a:ext cx="6048375" cy="2447925"/>
          </a:xfrm>
          <a:prstGeom prst="rect">
            <a:avLst/>
          </a:prstGeom>
        </p:spPr>
        <p:txBody>
          <a:bodyPr/>
          <a:lstStyle/>
          <a:p>
            <a:pPr marL="1143000" lvl="2" indent="-228600" eaLnBrk="1" hangingPunct="1">
              <a:spcBef>
                <a:spcPct val="20000"/>
              </a:spcBef>
              <a:buFont typeface="Arial" charset="0"/>
              <a:buChar char="•"/>
              <a:defRPr/>
            </a:pPr>
            <a:endParaRPr lang="en-GB">
              <a:solidFill>
                <a:prstClr val="black"/>
              </a:solidFill>
              <a:latin typeface="Calibri"/>
            </a:endParaRPr>
          </a:p>
          <a:p>
            <a:pPr marL="1143000" lvl="2" indent="-228600" eaLnBrk="1" hangingPunct="1">
              <a:spcBef>
                <a:spcPct val="20000"/>
              </a:spcBef>
              <a:buFont typeface="Arial" charset="0"/>
              <a:buChar char="•"/>
              <a:defRPr/>
            </a:pPr>
            <a:endParaRPr lang="en-GB">
              <a:solidFill>
                <a:prstClr val="black"/>
              </a:solidFill>
              <a:latin typeface="Calibri"/>
            </a:endParaRPr>
          </a:p>
        </p:txBody>
      </p:sp>
      <p:pic>
        <p:nvPicPr>
          <p:cNvPr id="26629" name="Picture 2"/>
          <p:cNvPicPr>
            <a:picLocks noGrp="1" noChangeAspect="1" noChangeArrowheads="1"/>
          </p:cNvPicPr>
          <p:nvPr>
            <p:ph sz="half" idx="4294967295"/>
          </p:nvPr>
        </p:nvPicPr>
        <p:blipFill>
          <a:blip r:embed="rId4"/>
          <a:srcRect/>
          <a:stretch>
            <a:fillRect/>
          </a:stretch>
        </p:blipFill>
        <p:spPr>
          <a:xfrm>
            <a:off x="2967038" y="3440113"/>
            <a:ext cx="3816350" cy="3084512"/>
          </a:xfrm>
          <a:noFill/>
        </p:spPr>
      </p:pic>
      <p:pic>
        <p:nvPicPr>
          <p:cNvPr id="26630" name="Picture 3"/>
          <p:cNvPicPr>
            <a:picLocks noChangeAspect="1" noChangeArrowheads="1"/>
          </p:cNvPicPr>
          <p:nvPr/>
        </p:nvPicPr>
        <p:blipFill>
          <a:blip r:embed="rId5"/>
          <a:srcRect/>
          <a:stretch>
            <a:fillRect/>
          </a:stretch>
        </p:blipFill>
        <p:spPr bwMode="auto">
          <a:xfrm>
            <a:off x="2967038" y="1423988"/>
            <a:ext cx="3744912" cy="1885950"/>
          </a:xfrm>
          <a:prstGeom prst="rect">
            <a:avLst/>
          </a:prstGeom>
          <a:noFill/>
          <a:ln w="9525">
            <a:noFill/>
            <a:miter lim="800000"/>
            <a:headEnd/>
            <a:tailEnd/>
          </a:ln>
        </p:spPr>
      </p:pic>
      <p:sp>
        <p:nvSpPr>
          <p:cNvPr id="8" name="Oval 7"/>
          <p:cNvSpPr/>
          <p:nvPr/>
        </p:nvSpPr>
        <p:spPr>
          <a:xfrm flipH="1">
            <a:off x="6216650" y="2036763"/>
            <a:ext cx="452438" cy="312737"/>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0" y="0"/>
            <a:ext cx="9144000" cy="1143000"/>
          </a:xfrm>
          <a:solidFill>
            <a:srgbClr val="79197B"/>
          </a:solidFill>
        </p:spPr>
        <p:txBody>
          <a:bodyPr/>
          <a:lstStyle/>
          <a:p>
            <a:pPr eaLnBrk="1" hangingPunct="1"/>
            <a:r>
              <a:rPr lang="en-GB" sz="3600" dirty="0">
                <a:solidFill>
                  <a:schemeClr val="bg1"/>
                </a:solidFill>
              </a:rPr>
              <a:t>Recommendation 17 - AP of unknown cause</a:t>
            </a:r>
            <a:endParaRPr lang="en-GB" sz="3600" dirty="0">
              <a:solidFill>
                <a:schemeClr val="bg1"/>
              </a:solidFill>
              <a:ea typeface="ＭＳ Ｐゴシック" pitchFamily="-84" charset="-128"/>
            </a:endParaRPr>
          </a:p>
        </p:txBody>
      </p:sp>
      <p:pic>
        <p:nvPicPr>
          <p:cNvPr id="27651"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5" name="Content Placeholder 12"/>
          <p:cNvSpPr txBox="1">
            <a:spLocks/>
          </p:cNvSpPr>
          <p:nvPr/>
        </p:nvSpPr>
        <p:spPr>
          <a:xfrm>
            <a:off x="2771775" y="4005263"/>
            <a:ext cx="6048375" cy="2447925"/>
          </a:xfrm>
          <a:prstGeom prst="rect">
            <a:avLst/>
          </a:prstGeom>
        </p:spPr>
        <p:txBody>
          <a:bodyPr/>
          <a:lstStyle/>
          <a:p>
            <a:pPr marL="1143000" lvl="2" indent="-228600" eaLnBrk="1" hangingPunct="1">
              <a:spcBef>
                <a:spcPct val="20000"/>
              </a:spcBef>
              <a:buFont typeface="Arial" charset="0"/>
              <a:buChar char="•"/>
              <a:defRPr/>
            </a:pPr>
            <a:endParaRPr lang="en-GB">
              <a:solidFill>
                <a:prstClr val="black"/>
              </a:solidFill>
              <a:latin typeface="Calibri"/>
            </a:endParaRPr>
          </a:p>
          <a:p>
            <a:pPr marL="1143000" lvl="2" indent="-228600" eaLnBrk="1" hangingPunct="1">
              <a:spcBef>
                <a:spcPct val="20000"/>
              </a:spcBef>
              <a:buFont typeface="Arial" charset="0"/>
              <a:buChar char="•"/>
              <a:defRPr/>
            </a:pPr>
            <a:endParaRPr lang="en-GB">
              <a:solidFill>
                <a:prstClr val="black"/>
              </a:solidFill>
              <a:latin typeface="Calibri"/>
            </a:endParaRPr>
          </a:p>
        </p:txBody>
      </p:sp>
      <p:sp>
        <p:nvSpPr>
          <p:cNvPr id="9" name="Content Placeholder 12"/>
          <p:cNvSpPr txBox="1">
            <a:spLocks/>
          </p:cNvSpPr>
          <p:nvPr/>
        </p:nvSpPr>
        <p:spPr>
          <a:xfrm>
            <a:off x="1979613" y="3644900"/>
            <a:ext cx="5976937" cy="936625"/>
          </a:xfrm>
          <a:prstGeom prst="rect">
            <a:avLst/>
          </a:prstGeom>
        </p:spPr>
        <p:txBody>
          <a:bodyPr/>
          <a:lstStyle/>
          <a:p>
            <a:pPr eaLnBrk="1" hangingPunct="1">
              <a:spcBef>
                <a:spcPct val="20000"/>
              </a:spcBef>
              <a:buFont typeface="Arial" charset="0"/>
              <a:buNone/>
              <a:defRPr/>
            </a:pPr>
            <a:endParaRPr lang="en-GB" dirty="0">
              <a:solidFill>
                <a:prstClr val="black"/>
              </a:solidFill>
              <a:latin typeface="Calibri"/>
            </a:endParaRPr>
          </a:p>
        </p:txBody>
      </p:sp>
      <p:sp>
        <p:nvSpPr>
          <p:cNvPr id="7" name="Content Placeholder 11"/>
          <p:cNvSpPr txBox="1">
            <a:spLocks/>
          </p:cNvSpPr>
          <p:nvPr/>
        </p:nvSpPr>
        <p:spPr bwMode="auto">
          <a:xfrm>
            <a:off x="1990725" y="2466975"/>
            <a:ext cx="6264275" cy="2924175"/>
          </a:xfrm>
          <a:prstGeom prst="rect">
            <a:avLst/>
          </a:prstGeom>
          <a:noFill/>
          <a:ln w="9525">
            <a:noFill/>
            <a:miter lim="800000"/>
            <a:headEnd/>
            <a:tailEnd/>
          </a:ln>
        </p:spPr>
        <p:txBody>
          <a:bodyPr/>
          <a:lstStyle/>
          <a:p>
            <a:pPr eaLnBrk="1" hangingPunct="1">
              <a:spcBef>
                <a:spcPct val="20000"/>
              </a:spcBef>
              <a:buFont typeface="Arial" charset="0"/>
              <a:buNone/>
              <a:defRPr/>
            </a:pPr>
            <a:r>
              <a:rPr lang="en-GB" dirty="0">
                <a:solidFill>
                  <a:prstClr val="black"/>
                </a:solidFill>
                <a:latin typeface="Calibri"/>
              </a:rPr>
              <a:t>After excluding the commoner causes of AP those in whom the cause remains unknown should undergo MRCP and/or endoscopic ultrasound to detect micro-</a:t>
            </a:r>
            <a:r>
              <a:rPr lang="en-GB" dirty="0" err="1">
                <a:solidFill>
                  <a:prstClr val="black"/>
                </a:solidFill>
                <a:latin typeface="Calibri"/>
              </a:rPr>
              <a:t>lithiasis</a:t>
            </a:r>
            <a:r>
              <a:rPr lang="en-GB" dirty="0">
                <a:solidFill>
                  <a:prstClr val="black"/>
                </a:solidFill>
                <a:latin typeface="Calibri"/>
              </a:rPr>
              <a:t>, </a:t>
            </a:r>
            <a:r>
              <a:rPr lang="en-GB" dirty="0" err="1">
                <a:solidFill>
                  <a:prstClr val="black"/>
                </a:solidFill>
                <a:latin typeface="Calibri"/>
              </a:rPr>
              <a:t>neoplasms</a:t>
            </a:r>
            <a:r>
              <a:rPr lang="en-GB" dirty="0">
                <a:solidFill>
                  <a:prstClr val="black"/>
                </a:solidFill>
                <a:latin typeface="Calibri"/>
              </a:rPr>
              <a:t> and chronic pancreatitis as well as rare morphological abnormalities. A CT of the abdomen should also be considered.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 slide art 2.jpg"/>
          <p:cNvPicPr>
            <a:picLocks noChangeAspect="1"/>
          </p:cNvPicPr>
          <p:nvPr/>
        </p:nvPicPr>
        <p:blipFill>
          <a:blip r:embed="rId3"/>
          <a:srcRect/>
          <a:stretch>
            <a:fillRect/>
          </a:stretch>
        </p:blipFill>
        <p:spPr bwMode="auto">
          <a:xfrm>
            <a:off x="-3175" y="0"/>
            <a:ext cx="9144000" cy="6858000"/>
          </a:xfrm>
          <a:prstGeom prst="rect">
            <a:avLst/>
          </a:prstGeom>
          <a:noFill/>
          <a:ln w="9525">
            <a:noFill/>
            <a:miter lim="800000"/>
            <a:headEnd/>
            <a:tailEnd/>
          </a:ln>
        </p:spPr>
      </p:pic>
      <p:sp>
        <p:nvSpPr>
          <p:cNvPr id="4" name="Title 3"/>
          <p:cNvSpPr>
            <a:spLocks noGrp="1"/>
          </p:cNvSpPr>
          <p:nvPr>
            <p:ph type="title"/>
          </p:nvPr>
        </p:nvSpPr>
        <p:spPr>
          <a:xfrm>
            <a:off x="2771775" y="2714625"/>
            <a:ext cx="5832475" cy="1362075"/>
          </a:xfrm>
        </p:spPr>
        <p:txBody>
          <a:bodyPr/>
          <a:lstStyle/>
          <a:p>
            <a:pPr>
              <a:defRPr/>
            </a:pPr>
            <a:r>
              <a:rPr lang="en-GB" sz="3600" dirty="0">
                <a:solidFill>
                  <a:srgbClr val="79197B"/>
                </a:solidFill>
                <a:latin typeface="Calibri" pitchFamily="34" charset="0"/>
              </a:rPr>
              <a:t>Antibiotic use &amp; misuse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Indication for antibiotic use</a:t>
            </a:r>
          </a:p>
        </p:txBody>
      </p:sp>
      <p:pic>
        <p:nvPicPr>
          <p:cNvPr id="3075" name="Picture 2"/>
          <p:cNvPicPr>
            <a:picLocks noChangeAspect="1" noChangeArrowheads="1"/>
          </p:cNvPicPr>
          <p:nvPr/>
        </p:nvPicPr>
        <p:blipFill>
          <a:blip r:embed="rId3"/>
          <a:srcRect b="48346"/>
          <a:stretch>
            <a:fillRect/>
          </a:stretch>
        </p:blipFill>
        <p:spPr bwMode="auto">
          <a:xfrm>
            <a:off x="2303463" y="1773238"/>
            <a:ext cx="5437187" cy="4608512"/>
          </a:xfrm>
          <a:prstGeom prst="rect">
            <a:avLst/>
          </a:prstGeom>
          <a:noFill/>
          <a:ln w="9525">
            <a:noFill/>
            <a:miter lim="800000"/>
            <a:headEnd/>
            <a:tailEnd/>
          </a:ln>
        </p:spPr>
      </p:pic>
      <p:pic>
        <p:nvPicPr>
          <p:cNvPr id="3076"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Appropriateness of antibiotics</a:t>
            </a:r>
          </a:p>
        </p:txBody>
      </p:sp>
      <p:pic>
        <p:nvPicPr>
          <p:cNvPr id="4099" name="Picture 2"/>
          <p:cNvPicPr>
            <a:picLocks noChangeAspect="1" noChangeArrowheads="1"/>
          </p:cNvPicPr>
          <p:nvPr/>
        </p:nvPicPr>
        <p:blipFill>
          <a:blip r:embed="rId3"/>
          <a:srcRect/>
          <a:stretch>
            <a:fillRect/>
          </a:stretch>
        </p:blipFill>
        <p:spPr bwMode="auto">
          <a:xfrm>
            <a:off x="1908175" y="1341438"/>
            <a:ext cx="6408738" cy="4508500"/>
          </a:xfrm>
          <a:prstGeom prst="rect">
            <a:avLst/>
          </a:prstGeom>
          <a:noFill/>
          <a:ln w="9525">
            <a:noFill/>
            <a:miter lim="800000"/>
            <a:headEnd/>
            <a:tailEnd/>
          </a:ln>
        </p:spPr>
      </p:pic>
      <p:pic>
        <p:nvPicPr>
          <p:cNvPr id="4100"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pic>
        <p:nvPicPr>
          <p:cNvPr id="5" name="Picture 2"/>
          <p:cNvPicPr>
            <a:picLocks noChangeAspect="1" noChangeArrowheads="1"/>
          </p:cNvPicPr>
          <p:nvPr/>
        </p:nvPicPr>
        <p:blipFill>
          <a:blip r:embed="rId3"/>
          <a:srcRect/>
          <a:stretch>
            <a:fillRect/>
          </a:stretch>
        </p:blipFill>
        <p:spPr bwMode="auto">
          <a:xfrm>
            <a:off x="1908175" y="1340768"/>
            <a:ext cx="6408738" cy="4508500"/>
          </a:xfrm>
          <a:prstGeom prst="rect">
            <a:avLst/>
          </a:prstGeom>
          <a:noFill/>
          <a:ln w="9525">
            <a:noFill/>
            <a:miter lim="800000"/>
            <a:headEnd/>
            <a:tailEnd/>
          </a:ln>
        </p:spPr>
      </p:pic>
      <p:sp>
        <p:nvSpPr>
          <p:cNvPr id="6" name="Oval 5"/>
          <p:cNvSpPr/>
          <p:nvPr/>
        </p:nvSpPr>
        <p:spPr>
          <a:xfrm flipH="1">
            <a:off x="5322838" y="3788271"/>
            <a:ext cx="576262" cy="504825"/>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7" name="Oval 6"/>
          <p:cNvSpPr/>
          <p:nvPr/>
        </p:nvSpPr>
        <p:spPr>
          <a:xfrm flipH="1">
            <a:off x="7596138" y="3786684"/>
            <a:ext cx="576262" cy="504825"/>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Inappropriateness of antibiotics</a:t>
            </a:r>
          </a:p>
        </p:txBody>
      </p:sp>
      <p:pic>
        <p:nvPicPr>
          <p:cNvPr id="5123" name="Picture 2"/>
          <p:cNvPicPr>
            <a:picLocks noChangeAspect="1" noChangeArrowheads="1"/>
          </p:cNvPicPr>
          <p:nvPr/>
        </p:nvPicPr>
        <p:blipFill>
          <a:blip r:embed="rId3"/>
          <a:srcRect/>
          <a:stretch>
            <a:fillRect/>
          </a:stretch>
        </p:blipFill>
        <p:spPr bwMode="auto">
          <a:xfrm>
            <a:off x="1908175" y="1341438"/>
            <a:ext cx="6119813" cy="4516437"/>
          </a:xfrm>
          <a:prstGeom prst="rect">
            <a:avLst/>
          </a:prstGeom>
          <a:noFill/>
          <a:ln w="9525">
            <a:noFill/>
            <a:miter lim="800000"/>
            <a:headEnd/>
            <a:tailEnd/>
          </a:ln>
        </p:spPr>
      </p:pic>
      <p:pic>
        <p:nvPicPr>
          <p:cNvPr id="5124"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
        <p:nvSpPr>
          <p:cNvPr id="5" name="Oval 4"/>
          <p:cNvSpPr/>
          <p:nvPr/>
        </p:nvSpPr>
        <p:spPr>
          <a:xfrm flipH="1">
            <a:off x="7380114" y="2636838"/>
            <a:ext cx="576262" cy="504825"/>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Recommendation 7 - antibiotic prophylaxis</a:t>
            </a:r>
          </a:p>
        </p:txBody>
      </p:sp>
      <p:sp>
        <p:nvSpPr>
          <p:cNvPr id="6147" name="Rectangle 1"/>
          <p:cNvSpPr>
            <a:spLocks noChangeArrowheads="1"/>
          </p:cNvSpPr>
          <p:nvPr/>
        </p:nvSpPr>
        <p:spPr bwMode="auto">
          <a:xfrm>
            <a:off x="1979613" y="1917700"/>
            <a:ext cx="6553200" cy="4032250"/>
          </a:xfrm>
          <a:prstGeom prst="rect">
            <a:avLst/>
          </a:prstGeom>
          <a:noFill/>
          <a:ln w="9525">
            <a:noFill/>
            <a:miter lim="800000"/>
            <a:headEnd/>
            <a:tailEnd/>
          </a:ln>
        </p:spPr>
        <p:txBody>
          <a:bodyPr>
            <a:spAutoFit/>
          </a:bodyPr>
          <a:lstStyle/>
          <a:p>
            <a:r>
              <a:rPr lang="en-GB" dirty="0">
                <a:solidFill>
                  <a:srgbClr val="000000"/>
                </a:solidFill>
                <a:latin typeface="Calibri" pitchFamily="-84" charset="0"/>
              </a:rPr>
              <a:t>Antibiotic prophylaxis is not recommended in acute pancreatitis. </a:t>
            </a:r>
          </a:p>
          <a:p>
            <a:endParaRPr lang="en-GB" sz="800" dirty="0">
              <a:solidFill>
                <a:srgbClr val="000000"/>
              </a:solidFill>
              <a:latin typeface="Calibri" pitchFamily="-84" charset="0"/>
            </a:endParaRPr>
          </a:p>
          <a:p>
            <a:r>
              <a:rPr lang="en-GB" dirty="0">
                <a:solidFill>
                  <a:srgbClr val="000000"/>
                </a:solidFill>
                <a:latin typeface="Calibri" pitchFamily="-84" charset="0"/>
              </a:rPr>
              <a:t>All healthcare providers should ensure that antimicrobial policies are in place including prescription, review and the administration of antimicrobials as part of an antimicrobial stewardship process. </a:t>
            </a:r>
          </a:p>
          <a:p>
            <a:endParaRPr lang="en-GB" sz="800" dirty="0">
              <a:solidFill>
                <a:srgbClr val="000000"/>
              </a:solidFill>
              <a:latin typeface="Calibri" pitchFamily="-84" charset="0"/>
            </a:endParaRPr>
          </a:p>
          <a:p>
            <a:r>
              <a:rPr lang="en-GB" dirty="0">
                <a:solidFill>
                  <a:srgbClr val="000000"/>
                </a:solidFill>
                <a:latin typeface="Calibri" pitchFamily="-84" charset="0"/>
              </a:rPr>
              <a:t>These policies must be accessible, adhered to and frequently reviewed with training provided in their use.</a:t>
            </a:r>
          </a:p>
        </p:txBody>
      </p:sp>
      <p:pic>
        <p:nvPicPr>
          <p:cNvPr id="6148"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P slide art 2.jpg"/>
          <p:cNvPicPr>
            <a:picLocks noChangeAspect="1"/>
          </p:cNvPicPr>
          <p:nvPr/>
        </p:nvPicPr>
        <p:blipFill>
          <a:blip r:embed="rId3"/>
          <a:srcRect/>
          <a:stretch>
            <a:fillRect/>
          </a:stretch>
        </p:blipFill>
        <p:spPr bwMode="auto">
          <a:xfrm>
            <a:off x="-3175" y="0"/>
            <a:ext cx="9144000" cy="6858000"/>
          </a:xfrm>
          <a:prstGeom prst="rect">
            <a:avLst/>
          </a:prstGeom>
          <a:noFill/>
          <a:ln w="9525">
            <a:noFill/>
            <a:miter lim="800000"/>
            <a:headEnd/>
            <a:tailEnd/>
          </a:ln>
        </p:spPr>
      </p:pic>
      <p:sp>
        <p:nvSpPr>
          <p:cNvPr id="4" name="Title 3"/>
          <p:cNvSpPr>
            <a:spLocks noGrp="1"/>
          </p:cNvSpPr>
          <p:nvPr>
            <p:ph type="title"/>
          </p:nvPr>
        </p:nvSpPr>
        <p:spPr>
          <a:xfrm>
            <a:off x="2771775" y="2714625"/>
            <a:ext cx="6121400" cy="1793875"/>
          </a:xfrm>
        </p:spPr>
        <p:txBody>
          <a:bodyPr/>
          <a:lstStyle/>
          <a:p>
            <a:pPr>
              <a:defRPr/>
            </a:pPr>
            <a:r>
              <a:rPr lang="en-GB" sz="3600" dirty="0">
                <a:solidFill>
                  <a:srgbClr val="660066"/>
                </a:solidFill>
                <a:latin typeface="Calibri" pitchFamily="34" charset="0"/>
              </a:rPr>
              <a:t>nutrition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Nutrition team availability</a:t>
            </a:r>
          </a:p>
        </p:txBody>
      </p:sp>
      <p:pic>
        <p:nvPicPr>
          <p:cNvPr id="8195" name="Picture 2"/>
          <p:cNvPicPr>
            <a:picLocks noChangeAspect="1" noChangeArrowheads="1"/>
          </p:cNvPicPr>
          <p:nvPr/>
        </p:nvPicPr>
        <p:blipFill>
          <a:blip r:embed="rId3"/>
          <a:srcRect/>
          <a:stretch>
            <a:fillRect/>
          </a:stretch>
        </p:blipFill>
        <p:spPr bwMode="auto">
          <a:xfrm>
            <a:off x="1908175" y="1916113"/>
            <a:ext cx="6432550" cy="3241675"/>
          </a:xfrm>
          <a:prstGeom prst="rect">
            <a:avLst/>
          </a:prstGeom>
          <a:noFill/>
          <a:ln w="9525">
            <a:noFill/>
            <a:miter lim="800000"/>
            <a:headEnd/>
            <a:tailEnd/>
          </a:ln>
        </p:spPr>
      </p:pic>
      <p:pic>
        <p:nvPicPr>
          <p:cNvPr id="8196"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0" y="0"/>
            <a:ext cx="9144000" cy="1143000"/>
          </a:xfrm>
          <a:solidFill>
            <a:srgbClr val="79197B"/>
          </a:solidFill>
        </p:spPr>
        <p:txBody>
          <a:bodyPr/>
          <a:lstStyle/>
          <a:p>
            <a:pPr eaLnBrk="1" hangingPunct="1"/>
            <a:r>
              <a:rPr lang="en-GB" sz="3600" dirty="0">
                <a:solidFill>
                  <a:schemeClr val="bg1"/>
                </a:solidFill>
              </a:rPr>
              <a:t>Data collection</a:t>
            </a:r>
            <a:endParaRPr lang="en-GB" sz="3600" dirty="0">
              <a:solidFill>
                <a:schemeClr val="bg1"/>
              </a:solidFill>
              <a:ea typeface="ＭＳ Ｐゴシック" pitchFamily="-84" charset="-128"/>
            </a:endParaRPr>
          </a:p>
        </p:txBody>
      </p:sp>
      <p:pic>
        <p:nvPicPr>
          <p:cNvPr id="10243"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10244" name="Content Placeholder 11"/>
          <p:cNvSpPr>
            <a:spLocks noGrp="1"/>
          </p:cNvSpPr>
          <p:nvPr>
            <p:ph sz="half" idx="1"/>
          </p:nvPr>
        </p:nvSpPr>
        <p:spPr>
          <a:xfrm>
            <a:off x="2124075" y="2392363"/>
            <a:ext cx="6519863" cy="2764829"/>
          </a:xfrm>
        </p:spPr>
        <p:txBody>
          <a:bodyPr/>
          <a:lstStyle/>
          <a:p>
            <a:pPr eaLnBrk="1" hangingPunct="1">
              <a:lnSpc>
                <a:spcPct val="140000"/>
              </a:lnSpc>
            </a:pPr>
            <a:r>
              <a:rPr lang="en-GB" sz="2800" dirty="0"/>
              <a:t>Patient identifier spreadsheet</a:t>
            </a:r>
          </a:p>
          <a:p>
            <a:pPr eaLnBrk="1" hangingPunct="1">
              <a:lnSpc>
                <a:spcPct val="140000"/>
              </a:lnSpc>
            </a:pPr>
            <a:r>
              <a:rPr lang="en-GB" sz="2800" dirty="0"/>
              <a:t>Clinician questionnaire</a:t>
            </a:r>
          </a:p>
          <a:p>
            <a:pPr eaLnBrk="1" hangingPunct="1">
              <a:lnSpc>
                <a:spcPct val="140000"/>
              </a:lnSpc>
            </a:pPr>
            <a:r>
              <a:rPr lang="en-GB" sz="2800" dirty="0"/>
              <a:t>Case notes/peer review</a:t>
            </a:r>
          </a:p>
          <a:p>
            <a:pPr eaLnBrk="1" hangingPunct="1">
              <a:lnSpc>
                <a:spcPct val="140000"/>
              </a:lnSpc>
            </a:pPr>
            <a:r>
              <a:rPr lang="en-GB" sz="2800" dirty="0"/>
              <a:t>Organisational questionnaire  </a:t>
            </a:r>
          </a:p>
          <a:p>
            <a:pPr eaLnBrk="1" hangingPunct="1">
              <a:lnSpc>
                <a:spcPct val="140000"/>
              </a:lnSpc>
              <a:buFont typeface="Arial" charset="0"/>
              <a:buNone/>
            </a:pPr>
            <a:endParaRPr lang="en-GB"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Nutritional assessment</a:t>
            </a:r>
          </a:p>
        </p:txBody>
      </p:sp>
      <p:pic>
        <p:nvPicPr>
          <p:cNvPr id="9219" name="Picture 2"/>
          <p:cNvPicPr>
            <a:picLocks noChangeAspect="1" noChangeArrowheads="1"/>
          </p:cNvPicPr>
          <p:nvPr/>
        </p:nvPicPr>
        <p:blipFill>
          <a:blip r:embed="rId3"/>
          <a:srcRect/>
          <a:stretch>
            <a:fillRect/>
          </a:stretch>
        </p:blipFill>
        <p:spPr bwMode="auto">
          <a:xfrm>
            <a:off x="1908175" y="1989138"/>
            <a:ext cx="6361113" cy="3240087"/>
          </a:xfrm>
          <a:prstGeom prst="rect">
            <a:avLst/>
          </a:prstGeom>
          <a:noFill/>
          <a:ln w="9525">
            <a:noFill/>
            <a:miter lim="800000"/>
            <a:headEnd/>
            <a:tailEnd/>
          </a:ln>
        </p:spPr>
      </p:pic>
      <p:pic>
        <p:nvPicPr>
          <p:cNvPr id="9220"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
        <p:nvSpPr>
          <p:cNvPr id="5" name="Oval 4"/>
          <p:cNvSpPr/>
          <p:nvPr/>
        </p:nvSpPr>
        <p:spPr>
          <a:xfrm flipH="1">
            <a:off x="5624462" y="3716263"/>
            <a:ext cx="576263" cy="504825"/>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6" name="Oval 5"/>
          <p:cNvSpPr/>
          <p:nvPr/>
        </p:nvSpPr>
        <p:spPr>
          <a:xfrm flipH="1">
            <a:off x="7524328" y="3716263"/>
            <a:ext cx="576263" cy="504825"/>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Dietitian involvement</a:t>
            </a:r>
          </a:p>
        </p:txBody>
      </p:sp>
      <p:pic>
        <p:nvPicPr>
          <p:cNvPr id="10243" name="Picture 2"/>
          <p:cNvPicPr>
            <a:picLocks noChangeAspect="1" noChangeArrowheads="1"/>
          </p:cNvPicPr>
          <p:nvPr/>
        </p:nvPicPr>
        <p:blipFill>
          <a:blip r:embed="rId3"/>
          <a:srcRect/>
          <a:stretch>
            <a:fillRect/>
          </a:stretch>
        </p:blipFill>
        <p:spPr bwMode="auto">
          <a:xfrm>
            <a:off x="1898650" y="1916113"/>
            <a:ext cx="6273800" cy="3457575"/>
          </a:xfrm>
          <a:prstGeom prst="rect">
            <a:avLst/>
          </a:prstGeom>
          <a:noFill/>
          <a:ln w="9525">
            <a:noFill/>
            <a:miter lim="800000"/>
            <a:headEnd/>
            <a:tailEnd/>
          </a:ln>
        </p:spPr>
      </p:pic>
      <p:pic>
        <p:nvPicPr>
          <p:cNvPr id="10244"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Dietitian involvement</a:t>
            </a:r>
          </a:p>
        </p:txBody>
      </p:sp>
      <p:pic>
        <p:nvPicPr>
          <p:cNvPr id="11267" name="Picture 2"/>
          <p:cNvPicPr>
            <a:picLocks noChangeAspect="1" noChangeArrowheads="1"/>
          </p:cNvPicPr>
          <p:nvPr/>
        </p:nvPicPr>
        <p:blipFill>
          <a:blip r:embed="rId3"/>
          <a:srcRect/>
          <a:stretch>
            <a:fillRect/>
          </a:stretch>
        </p:blipFill>
        <p:spPr bwMode="auto">
          <a:xfrm>
            <a:off x="1908175" y="1916113"/>
            <a:ext cx="6272213" cy="3457575"/>
          </a:xfrm>
          <a:prstGeom prst="rect">
            <a:avLst/>
          </a:prstGeom>
          <a:noFill/>
          <a:ln w="9525">
            <a:noFill/>
            <a:miter lim="800000"/>
            <a:headEnd/>
            <a:tailEnd/>
          </a:ln>
        </p:spPr>
      </p:pic>
      <p:pic>
        <p:nvPicPr>
          <p:cNvPr id="11268"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Overall nutrition management</a:t>
            </a:r>
          </a:p>
        </p:txBody>
      </p:sp>
      <p:pic>
        <p:nvPicPr>
          <p:cNvPr id="12291" name="Picture 2"/>
          <p:cNvPicPr>
            <a:picLocks noChangeAspect="1" noChangeArrowheads="1"/>
          </p:cNvPicPr>
          <p:nvPr/>
        </p:nvPicPr>
        <p:blipFill>
          <a:blip r:embed="rId3"/>
          <a:srcRect/>
          <a:stretch>
            <a:fillRect/>
          </a:stretch>
        </p:blipFill>
        <p:spPr bwMode="auto">
          <a:xfrm>
            <a:off x="1908175" y="1916113"/>
            <a:ext cx="6264275" cy="3451225"/>
          </a:xfrm>
          <a:prstGeom prst="rect">
            <a:avLst/>
          </a:prstGeom>
          <a:noFill/>
          <a:ln w="9525">
            <a:noFill/>
            <a:miter lim="800000"/>
            <a:headEnd/>
            <a:tailEnd/>
          </a:ln>
        </p:spPr>
      </p:pic>
      <p:pic>
        <p:nvPicPr>
          <p:cNvPr id="12292"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Recommendation 8 - nutritional support</a:t>
            </a:r>
          </a:p>
        </p:txBody>
      </p:sp>
      <p:sp>
        <p:nvSpPr>
          <p:cNvPr id="13315" name="Rectangle 1"/>
          <p:cNvSpPr>
            <a:spLocks noChangeArrowheads="1"/>
          </p:cNvSpPr>
          <p:nvPr/>
        </p:nvSpPr>
        <p:spPr bwMode="auto">
          <a:xfrm>
            <a:off x="1979613" y="2205038"/>
            <a:ext cx="6553200" cy="3170237"/>
          </a:xfrm>
          <a:prstGeom prst="rect">
            <a:avLst/>
          </a:prstGeom>
          <a:noFill/>
          <a:ln w="9525">
            <a:noFill/>
            <a:miter lim="800000"/>
            <a:headEnd/>
            <a:tailEnd/>
          </a:ln>
        </p:spPr>
        <p:txBody>
          <a:bodyPr>
            <a:spAutoFit/>
          </a:bodyPr>
          <a:lstStyle/>
          <a:p>
            <a:r>
              <a:rPr lang="en-GB" dirty="0">
                <a:solidFill>
                  <a:srgbClr val="000000"/>
                </a:solidFill>
                <a:latin typeface="Calibri" pitchFamily="-84" charset="0"/>
              </a:rPr>
              <a:t>All patients admitted to hospital with acute pancreatitis should be assessed for their overall risk of malnutrition. </a:t>
            </a:r>
          </a:p>
          <a:p>
            <a:endParaRPr lang="en-GB" sz="800" dirty="0">
              <a:solidFill>
                <a:srgbClr val="000000"/>
              </a:solidFill>
              <a:latin typeface="Calibri" pitchFamily="-84" charset="0"/>
            </a:endParaRPr>
          </a:p>
          <a:p>
            <a:r>
              <a:rPr lang="en-GB" dirty="0">
                <a:solidFill>
                  <a:srgbClr val="000000"/>
                </a:solidFill>
                <a:latin typeface="Calibri" pitchFamily="-84" charset="0"/>
              </a:rPr>
              <a:t>This could be facilitated by using the Malnutrition Universal Screening Tool (MUST) and provides a basis for appropriate referral to a dietitian or a nutritional support team and subsequent timely and adequate nutrition support. </a:t>
            </a:r>
          </a:p>
        </p:txBody>
      </p:sp>
      <p:pic>
        <p:nvPicPr>
          <p:cNvPr id="13316"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P slide art 2.jpg"/>
          <p:cNvPicPr>
            <a:picLocks noChangeAspect="1"/>
          </p:cNvPicPr>
          <p:nvPr/>
        </p:nvPicPr>
        <p:blipFill>
          <a:blip r:embed="rId3"/>
          <a:srcRect/>
          <a:stretch>
            <a:fillRect/>
          </a:stretch>
        </p:blipFill>
        <p:spPr bwMode="auto">
          <a:xfrm>
            <a:off x="-3175" y="0"/>
            <a:ext cx="9144000" cy="6858000"/>
          </a:xfrm>
          <a:prstGeom prst="rect">
            <a:avLst/>
          </a:prstGeom>
          <a:noFill/>
          <a:ln w="9525">
            <a:noFill/>
            <a:miter lim="800000"/>
            <a:headEnd/>
            <a:tailEnd/>
          </a:ln>
        </p:spPr>
      </p:pic>
      <p:sp>
        <p:nvSpPr>
          <p:cNvPr id="4" name="Title 3"/>
          <p:cNvSpPr>
            <a:spLocks noGrp="1"/>
          </p:cNvSpPr>
          <p:nvPr>
            <p:ph type="title"/>
          </p:nvPr>
        </p:nvSpPr>
        <p:spPr>
          <a:xfrm>
            <a:off x="2771775" y="2714625"/>
            <a:ext cx="6121400" cy="1793875"/>
          </a:xfrm>
        </p:spPr>
        <p:txBody>
          <a:bodyPr/>
          <a:lstStyle/>
          <a:p>
            <a:pPr>
              <a:defRPr/>
            </a:pPr>
            <a:r>
              <a:rPr lang="en-GB" sz="3600" dirty="0">
                <a:solidFill>
                  <a:srgbClr val="660066"/>
                </a:solidFill>
                <a:latin typeface="Calibri" pitchFamily="34" charset="0"/>
              </a:rPr>
              <a:t>The problem of</a:t>
            </a:r>
            <a:br>
              <a:rPr lang="en-GB" sz="3600" dirty="0">
                <a:solidFill>
                  <a:srgbClr val="660066"/>
                </a:solidFill>
                <a:latin typeface="Calibri" pitchFamily="34" charset="0"/>
              </a:rPr>
            </a:br>
            <a:r>
              <a:rPr lang="en-GB" sz="3600" dirty="0">
                <a:solidFill>
                  <a:srgbClr val="660066"/>
                </a:solidFill>
                <a:latin typeface="Calibri" pitchFamily="34" charset="0"/>
              </a:rPr>
              <a:t>recurrent admissions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Previous admissions</a:t>
            </a:r>
          </a:p>
        </p:txBody>
      </p:sp>
      <p:pic>
        <p:nvPicPr>
          <p:cNvPr id="15363" name="Picture 4"/>
          <p:cNvPicPr>
            <a:picLocks noChangeAspect="1" noChangeArrowheads="1"/>
          </p:cNvPicPr>
          <p:nvPr/>
        </p:nvPicPr>
        <p:blipFill>
          <a:blip r:embed="rId3"/>
          <a:srcRect/>
          <a:stretch>
            <a:fillRect/>
          </a:stretch>
        </p:blipFill>
        <p:spPr bwMode="auto">
          <a:xfrm>
            <a:off x="0" y="2405063"/>
            <a:ext cx="9144000" cy="2684462"/>
          </a:xfrm>
          <a:prstGeom prst="rect">
            <a:avLst/>
          </a:prstGeom>
          <a:noFill/>
          <a:ln w="9525">
            <a:noFill/>
            <a:miter lim="800000"/>
            <a:headEnd/>
            <a:tailEnd/>
          </a:ln>
        </p:spPr>
      </p:pic>
      <p:sp>
        <p:nvSpPr>
          <p:cNvPr id="4" name="Oval 3"/>
          <p:cNvSpPr/>
          <p:nvPr/>
        </p:nvSpPr>
        <p:spPr>
          <a:xfrm flipH="1">
            <a:off x="3059113" y="3233739"/>
            <a:ext cx="504775" cy="411286"/>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5" name="Oval 4"/>
          <p:cNvSpPr/>
          <p:nvPr/>
        </p:nvSpPr>
        <p:spPr>
          <a:xfrm flipH="1">
            <a:off x="4140200" y="3521770"/>
            <a:ext cx="504776" cy="411286"/>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Definitive gallstone management</a:t>
            </a:r>
          </a:p>
        </p:txBody>
      </p:sp>
      <p:pic>
        <p:nvPicPr>
          <p:cNvPr id="16387" name="Picture 2"/>
          <p:cNvPicPr>
            <a:picLocks noChangeAspect="1" noChangeArrowheads="1"/>
          </p:cNvPicPr>
          <p:nvPr/>
        </p:nvPicPr>
        <p:blipFill>
          <a:blip r:embed="rId3"/>
          <a:srcRect/>
          <a:stretch>
            <a:fillRect/>
          </a:stretch>
        </p:blipFill>
        <p:spPr bwMode="auto">
          <a:xfrm>
            <a:off x="1908175" y="1989138"/>
            <a:ext cx="6272213" cy="3455987"/>
          </a:xfrm>
          <a:prstGeom prst="rect">
            <a:avLst/>
          </a:prstGeom>
          <a:noFill/>
          <a:ln w="9525">
            <a:noFill/>
            <a:miter lim="800000"/>
            <a:headEnd/>
            <a:tailEnd/>
          </a:ln>
        </p:spPr>
      </p:pic>
      <p:pic>
        <p:nvPicPr>
          <p:cNvPr id="16388"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Deferral of cholecystecomy</a:t>
            </a:r>
          </a:p>
        </p:txBody>
      </p:sp>
      <p:pic>
        <p:nvPicPr>
          <p:cNvPr id="17411" name="Picture 2"/>
          <p:cNvPicPr>
            <a:picLocks noChangeAspect="1" noChangeArrowheads="1"/>
          </p:cNvPicPr>
          <p:nvPr/>
        </p:nvPicPr>
        <p:blipFill>
          <a:blip r:embed="rId3"/>
          <a:srcRect/>
          <a:stretch>
            <a:fillRect/>
          </a:stretch>
        </p:blipFill>
        <p:spPr bwMode="auto">
          <a:xfrm>
            <a:off x="2411413" y="1484313"/>
            <a:ext cx="5040312" cy="4725987"/>
          </a:xfrm>
          <a:prstGeom prst="rect">
            <a:avLst/>
          </a:prstGeom>
          <a:noFill/>
          <a:ln w="9525">
            <a:noFill/>
            <a:miter lim="800000"/>
            <a:headEnd/>
            <a:tailEnd/>
          </a:ln>
        </p:spPr>
      </p:pic>
      <p:pic>
        <p:nvPicPr>
          <p:cNvPr id="17412"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
        <p:nvSpPr>
          <p:cNvPr id="5" name="Oval 4"/>
          <p:cNvSpPr/>
          <p:nvPr/>
        </p:nvSpPr>
        <p:spPr>
          <a:xfrm flipH="1">
            <a:off x="6732240" y="3068960"/>
            <a:ext cx="648072" cy="432048"/>
          </a:xfrm>
          <a:prstGeom prst="ellipse">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Availability of cholecystectomy</a:t>
            </a:r>
          </a:p>
        </p:txBody>
      </p:sp>
      <p:pic>
        <p:nvPicPr>
          <p:cNvPr id="18435" name="Picture 3"/>
          <p:cNvPicPr>
            <a:picLocks noChangeAspect="1" noChangeArrowheads="1"/>
          </p:cNvPicPr>
          <p:nvPr/>
        </p:nvPicPr>
        <p:blipFill>
          <a:blip r:embed="rId3"/>
          <a:srcRect/>
          <a:stretch>
            <a:fillRect/>
          </a:stretch>
        </p:blipFill>
        <p:spPr bwMode="auto">
          <a:xfrm>
            <a:off x="2411413" y="1484313"/>
            <a:ext cx="5473700" cy="4297362"/>
          </a:xfrm>
          <a:prstGeom prst="rect">
            <a:avLst/>
          </a:prstGeom>
          <a:noFill/>
          <a:ln w="9525">
            <a:noFill/>
            <a:miter lim="800000"/>
            <a:headEnd/>
            <a:tailEnd/>
          </a:ln>
        </p:spPr>
      </p:pic>
      <p:pic>
        <p:nvPicPr>
          <p:cNvPr id="18436"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0" y="0"/>
            <a:ext cx="9144000" cy="1143000"/>
          </a:xfrm>
          <a:solidFill>
            <a:srgbClr val="79197B"/>
          </a:solidFill>
        </p:spPr>
        <p:txBody>
          <a:bodyPr/>
          <a:lstStyle/>
          <a:p>
            <a:pPr eaLnBrk="1" hangingPunct="1"/>
            <a:r>
              <a:rPr lang="en-GB" sz="3600" dirty="0">
                <a:solidFill>
                  <a:schemeClr val="bg1"/>
                </a:solidFill>
              </a:rPr>
              <a:t>Data returns</a:t>
            </a:r>
            <a:endParaRPr lang="en-GB" sz="3600" dirty="0">
              <a:solidFill>
                <a:schemeClr val="bg1"/>
              </a:solidFill>
              <a:ea typeface="ＭＳ Ｐゴシック" pitchFamily="-84" charset="-128"/>
            </a:endParaRPr>
          </a:p>
        </p:txBody>
      </p:sp>
      <p:pic>
        <p:nvPicPr>
          <p:cNvPr id="11267"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pic>
        <p:nvPicPr>
          <p:cNvPr id="11268" name="Picture 2"/>
          <p:cNvPicPr>
            <a:picLocks noGrp="1" noChangeAspect="1" noChangeArrowheads="1"/>
          </p:cNvPicPr>
          <p:nvPr>
            <p:ph sz="half" idx="4294967295"/>
          </p:nvPr>
        </p:nvPicPr>
        <p:blipFill>
          <a:blip r:embed="rId4"/>
          <a:srcRect/>
          <a:stretch>
            <a:fillRect/>
          </a:stretch>
        </p:blipFill>
        <p:spPr>
          <a:xfrm>
            <a:off x="2286000" y="1235075"/>
            <a:ext cx="4929188" cy="5337175"/>
          </a:xfr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Recommendation 10 - gallstone pancreatitis</a:t>
            </a:r>
          </a:p>
        </p:txBody>
      </p:sp>
      <p:sp>
        <p:nvSpPr>
          <p:cNvPr id="19459" name="Rectangle 1"/>
          <p:cNvSpPr>
            <a:spLocks noChangeArrowheads="1"/>
          </p:cNvSpPr>
          <p:nvPr/>
        </p:nvSpPr>
        <p:spPr bwMode="auto">
          <a:xfrm>
            <a:off x="1979613" y="1916113"/>
            <a:ext cx="6553200" cy="3540125"/>
          </a:xfrm>
          <a:prstGeom prst="rect">
            <a:avLst/>
          </a:prstGeom>
          <a:noFill/>
          <a:ln w="9525">
            <a:noFill/>
            <a:miter lim="800000"/>
            <a:headEnd/>
            <a:tailEnd/>
          </a:ln>
        </p:spPr>
        <p:txBody>
          <a:bodyPr>
            <a:spAutoFit/>
          </a:bodyPr>
          <a:lstStyle/>
          <a:p>
            <a:r>
              <a:rPr lang="en-GB" dirty="0">
                <a:solidFill>
                  <a:srgbClr val="000000"/>
                </a:solidFill>
                <a:latin typeface="Calibri" pitchFamily="-84" charset="0"/>
              </a:rPr>
              <a:t>For those patients with an episode of mild acute pancreatitis, early definitive surgery should be undertaken, either during the index admission, as recommended by IAP, or on a planned list, within two weeks. </a:t>
            </a:r>
          </a:p>
          <a:p>
            <a:endParaRPr lang="en-GB" sz="800" dirty="0">
              <a:solidFill>
                <a:srgbClr val="000000"/>
              </a:solidFill>
              <a:latin typeface="Calibri" pitchFamily="-84" charset="0"/>
            </a:endParaRPr>
          </a:p>
          <a:p>
            <a:r>
              <a:rPr lang="en-GB" dirty="0">
                <a:solidFill>
                  <a:srgbClr val="000000"/>
                </a:solidFill>
                <a:latin typeface="Calibri" pitchFamily="-84" charset="0"/>
              </a:rPr>
              <a:t>For those patients with severe acute pancreatitis, cholecystectomy should be undertaken when clinically appropriate after resolution of pancreatitis. </a:t>
            </a:r>
          </a:p>
        </p:txBody>
      </p:sp>
      <p:pic>
        <p:nvPicPr>
          <p:cNvPr id="19460"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Alcohol-related acute pancreatitis</a:t>
            </a:r>
          </a:p>
        </p:txBody>
      </p:sp>
      <p:pic>
        <p:nvPicPr>
          <p:cNvPr id="20483" name="Picture 2"/>
          <p:cNvPicPr>
            <a:picLocks noChangeAspect="1" noChangeArrowheads="1"/>
          </p:cNvPicPr>
          <p:nvPr/>
        </p:nvPicPr>
        <p:blipFill>
          <a:blip r:embed="rId3"/>
          <a:srcRect/>
          <a:stretch>
            <a:fillRect/>
          </a:stretch>
        </p:blipFill>
        <p:spPr bwMode="auto">
          <a:xfrm>
            <a:off x="1908175" y="1989138"/>
            <a:ext cx="6396038" cy="3600450"/>
          </a:xfrm>
          <a:prstGeom prst="rect">
            <a:avLst/>
          </a:prstGeom>
          <a:noFill/>
          <a:ln w="9525">
            <a:noFill/>
            <a:miter lim="800000"/>
            <a:headEnd/>
            <a:tailEnd/>
          </a:ln>
        </p:spPr>
      </p:pic>
      <p:pic>
        <p:nvPicPr>
          <p:cNvPr id="20484"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Alcohol liaison service</a:t>
            </a:r>
          </a:p>
        </p:txBody>
      </p:sp>
      <p:pic>
        <p:nvPicPr>
          <p:cNvPr id="21507" name="Picture 2"/>
          <p:cNvPicPr>
            <a:picLocks noChangeAspect="1" noChangeArrowheads="1"/>
          </p:cNvPicPr>
          <p:nvPr/>
        </p:nvPicPr>
        <p:blipFill>
          <a:blip r:embed="rId3"/>
          <a:srcRect/>
          <a:stretch>
            <a:fillRect/>
          </a:stretch>
        </p:blipFill>
        <p:spPr bwMode="auto">
          <a:xfrm>
            <a:off x="1908175" y="1963738"/>
            <a:ext cx="6480175" cy="3265487"/>
          </a:xfrm>
          <a:prstGeom prst="rect">
            <a:avLst/>
          </a:prstGeom>
          <a:noFill/>
          <a:ln w="9525">
            <a:noFill/>
            <a:miter lim="800000"/>
            <a:headEnd/>
            <a:tailEnd/>
          </a:ln>
        </p:spPr>
      </p:pic>
      <p:pic>
        <p:nvPicPr>
          <p:cNvPr id="21508"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Recommendation 13 - alcohol support</a:t>
            </a:r>
          </a:p>
        </p:txBody>
      </p:sp>
      <p:sp>
        <p:nvSpPr>
          <p:cNvPr id="22531" name="Rectangle 1"/>
          <p:cNvSpPr>
            <a:spLocks noChangeArrowheads="1"/>
          </p:cNvSpPr>
          <p:nvPr/>
        </p:nvSpPr>
        <p:spPr bwMode="auto">
          <a:xfrm>
            <a:off x="1979613" y="2151063"/>
            <a:ext cx="6553200" cy="3294062"/>
          </a:xfrm>
          <a:prstGeom prst="rect">
            <a:avLst/>
          </a:prstGeom>
          <a:noFill/>
          <a:ln w="9525">
            <a:noFill/>
            <a:miter lim="800000"/>
            <a:headEnd/>
            <a:tailEnd/>
          </a:ln>
        </p:spPr>
        <p:txBody>
          <a:bodyPr>
            <a:spAutoFit/>
          </a:bodyPr>
          <a:lstStyle/>
          <a:p>
            <a:r>
              <a:rPr lang="en-GB" dirty="0">
                <a:solidFill>
                  <a:srgbClr val="000000"/>
                </a:solidFill>
                <a:latin typeface="Calibri" pitchFamily="-84" charset="0"/>
              </a:rPr>
              <a:t>All patients with suspected alcohol-related acute pancreatitis should be discussed with the hospital alcohol support service at every admission.</a:t>
            </a:r>
          </a:p>
          <a:p>
            <a:endParaRPr lang="en-GB" sz="800" dirty="0">
              <a:solidFill>
                <a:srgbClr val="000000"/>
              </a:solidFill>
              <a:latin typeface="Calibri" pitchFamily="-84" charset="0"/>
            </a:endParaRPr>
          </a:p>
          <a:p>
            <a:r>
              <a:rPr lang="en-GB" dirty="0">
                <a:solidFill>
                  <a:srgbClr val="000000"/>
                </a:solidFill>
                <a:latin typeface="Calibri" pitchFamily="-84" charset="0"/>
              </a:rPr>
              <a:t>Efforts to deal with this underlying cause of acute pancreatitis should equal those of gallstone acute pancreatitis. </a:t>
            </a:r>
          </a:p>
          <a:p>
            <a:endParaRPr lang="en-GB" sz="800" dirty="0">
              <a:solidFill>
                <a:srgbClr val="000000"/>
              </a:solidFill>
              <a:latin typeface="Calibri" pitchFamily="-84" charset="0"/>
            </a:endParaRPr>
          </a:p>
          <a:p>
            <a:r>
              <a:rPr lang="en-GB" dirty="0">
                <a:solidFill>
                  <a:srgbClr val="000000"/>
                </a:solidFill>
                <a:latin typeface="Calibri" pitchFamily="-84" charset="0"/>
              </a:rPr>
              <a:t>Future clinical guidelines on acute pancreatitis should incorporate this.</a:t>
            </a:r>
            <a:r>
              <a:rPr lang="en-GB" dirty="0">
                <a:solidFill>
                  <a:srgbClr val="000000"/>
                </a:solidFill>
              </a:rPr>
              <a:t> </a:t>
            </a:r>
          </a:p>
        </p:txBody>
      </p:sp>
      <p:pic>
        <p:nvPicPr>
          <p:cNvPr id="22532"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P slide art 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Title 3"/>
          <p:cNvSpPr>
            <a:spLocks noGrp="1"/>
          </p:cNvSpPr>
          <p:nvPr>
            <p:ph type="title"/>
          </p:nvPr>
        </p:nvSpPr>
        <p:spPr>
          <a:xfrm>
            <a:off x="2771775" y="2714625"/>
            <a:ext cx="6121400" cy="1793875"/>
          </a:xfrm>
        </p:spPr>
        <p:txBody>
          <a:bodyPr/>
          <a:lstStyle/>
          <a:p>
            <a:pPr>
              <a:defRPr/>
            </a:pPr>
            <a:r>
              <a:rPr lang="en-GB" sz="3600" dirty="0">
                <a:solidFill>
                  <a:srgbClr val="660066"/>
                </a:solidFill>
                <a:latin typeface="Calibri" pitchFamily="34" charset="0"/>
              </a:rPr>
              <a:t>networks for the treatment of complications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Formal network of care</a:t>
            </a:r>
          </a:p>
        </p:txBody>
      </p:sp>
      <p:pic>
        <p:nvPicPr>
          <p:cNvPr id="24579" name="Picture 2"/>
          <p:cNvPicPr>
            <a:picLocks noChangeAspect="1" noChangeArrowheads="1"/>
          </p:cNvPicPr>
          <p:nvPr/>
        </p:nvPicPr>
        <p:blipFill>
          <a:blip r:embed="rId3"/>
          <a:srcRect/>
          <a:stretch>
            <a:fillRect/>
          </a:stretch>
        </p:blipFill>
        <p:spPr bwMode="auto">
          <a:xfrm>
            <a:off x="1979613" y="1916113"/>
            <a:ext cx="6273800" cy="3457575"/>
          </a:xfrm>
          <a:prstGeom prst="rect">
            <a:avLst/>
          </a:prstGeom>
          <a:noFill/>
          <a:ln w="9525">
            <a:noFill/>
            <a:miter lim="800000"/>
            <a:headEnd/>
            <a:tailEnd/>
          </a:ln>
        </p:spPr>
      </p:pic>
      <p:pic>
        <p:nvPicPr>
          <p:cNvPr id="24580"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Informal network of care</a:t>
            </a:r>
          </a:p>
        </p:txBody>
      </p:sp>
      <p:pic>
        <p:nvPicPr>
          <p:cNvPr id="25603" name="Picture 2"/>
          <p:cNvPicPr>
            <a:picLocks noChangeAspect="1" noChangeArrowheads="1"/>
          </p:cNvPicPr>
          <p:nvPr/>
        </p:nvPicPr>
        <p:blipFill>
          <a:blip r:embed="rId3"/>
          <a:srcRect/>
          <a:stretch>
            <a:fillRect/>
          </a:stretch>
        </p:blipFill>
        <p:spPr bwMode="auto">
          <a:xfrm>
            <a:off x="1979613" y="1916113"/>
            <a:ext cx="6272212" cy="3457575"/>
          </a:xfrm>
          <a:prstGeom prst="rect">
            <a:avLst/>
          </a:prstGeom>
          <a:noFill/>
          <a:ln w="9525">
            <a:noFill/>
            <a:miter lim="800000"/>
            <a:headEnd/>
            <a:tailEnd/>
          </a:ln>
        </p:spPr>
      </p:pic>
      <p:pic>
        <p:nvPicPr>
          <p:cNvPr id="25604"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Pancreatic drainage</a:t>
            </a:r>
          </a:p>
        </p:txBody>
      </p:sp>
      <p:pic>
        <p:nvPicPr>
          <p:cNvPr id="26627" name="Picture 2"/>
          <p:cNvPicPr>
            <a:picLocks noChangeAspect="1" noChangeArrowheads="1"/>
          </p:cNvPicPr>
          <p:nvPr/>
        </p:nvPicPr>
        <p:blipFill>
          <a:blip r:embed="rId3"/>
          <a:srcRect/>
          <a:stretch>
            <a:fillRect/>
          </a:stretch>
        </p:blipFill>
        <p:spPr bwMode="auto">
          <a:xfrm>
            <a:off x="1979613" y="1989138"/>
            <a:ext cx="6430962" cy="3240087"/>
          </a:xfrm>
          <a:prstGeom prst="rect">
            <a:avLst/>
          </a:prstGeom>
          <a:noFill/>
          <a:ln w="9525">
            <a:noFill/>
            <a:miter lim="800000"/>
            <a:headEnd/>
            <a:tailEnd/>
          </a:ln>
        </p:spPr>
      </p:pic>
      <p:pic>
        <p:nvPicPr>
          <p:cNvPr id="26628"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Availability of specialist surgery</a:t>
            </a:r>
          </a:p>
        </p:txBody>
      </p:sp>
      <p:pic>
        <p:nvPicPr>
          <p:cNvPr id="27651" name="Picture 2"/>
          <p:cNvPicPr>
            <a:picLocks noChangeAspect="1" noChangeArrowheads="1"/>
          </p:cNvPicPr>
          <p:nvPr/>
        </p:nvPicPr>
        <p:blipFill>
          <a:blip r:embed="rId3"/>
          <a:srcRect/>
          <a:stretch>
            <a:fillRect/>
          </a:stretch>
        </p:blipFill>
        <p:spPr bwMode="auto">
          <a:xfrm>
            <a:off x="1979613" y="1989138"/>
            <a:ext cx="6434137" cy="3240087"/>
          </a:xfrm>
          <a:prstGeom prst="rect">
            <a:avLst/>
          </a:prstGeom>
          <a:noFill/>
          <a:ln w="9525">
            <a:noFill/>
            <a:miter lim="800000"/>
            <a:headEnd/>
            <a:tailEnd/>
          </a:ln>
        </p:spPr>
      </p:pic>
      <p:pic>
        <p:nvPicPr>
          <p:cNvPr id="27652"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Interventions performed</a:t>
            </a:r>
          </a:p>
        </p:txBody>
      </p:sp>
      <p:pic>
        <p:nvPicPr>
          <p:cNvPr id="28675" name="Picture 3"/>
          <p:cNvPicPr>
            <a:picLocks noChangeAspect="1" noChangeArrowheads="1"/>
          </p:cNvPicPr>
          <p:nvPr/>
        </p:nvPicPr>
        <p:blipFill>
          <a:blip r:embed="rId3"/>
          <a:srcRect/>
          <a:stretch>
            <a:fillRect/>
          </a:stretch>
        </p:blipFill>
        <p:spPr bwMode="auto">
          <a:xfrm>
            <a:off x="1979613" y="1968500"/>
            <a:ext cx="6408737" cy="3981450"/>
          </a:xfrm>
          <a:prstGeom prst="rect">
            <a:avLst/>
          </a:prstGeom>
          <a:noFill/>
          <a:ln w="9525">
            <a:noFill/>
            <a:miter lim="800000"/>
            <a:headEnd/>
            <a:tailEnd/>
          </a:ln>
        </p:spPr>
      </p:pic>
      <p:pic>
        <p:nvPicPr>
          <p:cNvPr id="28676" name="Picture 2" descr="AP slide art 2.jpg"/>
          <p:cNvPicPr>
            <a:picLocks noChangeAspect="1"/>
          </p:cNvPicPr>
          <p:nvPr/>
        </p:nvPicPr>
        <p:blipFill>
          <a:blip r:embed="rId4"/>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0" y="0"/>
            <a:ext cx="9144000" cy="1143000"/>
          </a:xfrm>
          <a:solidFill>
            <a:srgbClr val="79197B"/>
          </a:solidFill>
        </p:spPr>
        <p:txBody>
          <a:bodyPr/>
          <a:lstStyle/>
          <a:p>
            <a:pPr eaLnBrk="1" hangingPunct="1"/>
            <a:r>
              <a:rPr lang="en-GB" sz="3600" dirty="0">
                <a:solidFill>
                  <a:schemeClr val="bg1"/>
                </a:solidFill>
              </a:rPr>
              <a:t>Study aim</a:t>
            </a:r>
            <a:endParaRPr lang="en-GB" sz="3600" dirty="0">
              <a:solidFill>
                <a:schemeClr val="bg1"/>
              </a:solidFill>
              <a:ea typeface="ＭＳ Ｐゴシック" pitchFamily="-84" charset="-128"/>
            </a:endParaRPr>
          </a:p>
        </p:txBody>
      </p:sp>
      <p:pic>
        <p:nvPicPr>
          <p:cNvPr id="12291"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12292" name="Content Placeholder 11"/>
          <p:cNvSpPr>
            <a:spLocks noGrp="1"/>
          </p:cNvSpPr>
          <p:nvPr>
            <p:ph sz="half" idx="1"/>
          </p:nvPr>
        </p:nvSpPr>
        <p:spPr>
          <a:xfrm>
            <a:off x="2339752" y="2708920"/>
            <a:ext cx="5686821" cy="1900238"/>
          </a:xfrm>
        </p:spPr>
        <p:txBody>
          <a:bodyPr anchor="ctr"/>
          <a:lstStyle/>
          <a:p>
            <a:pPr marL="0" indent="0" eaLnBrk="1" hangingPunct="1">
              <a:lnSpc>
                <a:spcPct val="150000"/>
              </a:lnSpc>
              <a:buFont typeface="Arial" charset="0"/>
              <a:buNone/>
              <a:tabLst>
                <a:tab pos="95250" algn="l"/>
              </a:tabLst>
            </a:pPr>
            <a:r>
              <a:rPr lang="en-GB" sz="2800" dirty="0"/>
              <a:t>To identify remediable factors in the quality of care provided to patients treated for acute pancreatitis </a:t>
            </a:r>
          </a:p>
        </p:txBody>
      </p:sp>
      <p:sp>
        <p:nvSpPr>
          <p:cNvPr id="7" name="Content Placeholder 12"/>
          <p:cNvSpPr txBox="1">
            <a:spLocks/>
          </p:cNvSpPr>
          <p:nvPr/>
        </p:nvSpPr>
        <p:spPr>
          <a:xfrm>
            <a:off x="2411413" y="3929063"/>
            <a:ext cx="6481762" cy="1428750"/>
          </a:xfrm>
          <a:prstGeom prst="rect">
            <a:avLst/>
          </a:prstGeom>
        </p:spPr>
        <p:txBody>
          <a:bodyPr/>
          <a:lstStyle/>
          <a:p>
            <a:pPr marL="342900" indent="-342900" eaLnBrk="1" hangingPunct="1">
              <a:spcBef>
                <a:spcPct val="20000"/>
              </a:spcBef>
              <a:buFont typeface="Arial" charset="0"/>
              <a:buChar char="•"/>
              <a:defRPr/>
            </a:pPr>
            <a:endParaRPr lang="en-GB" dirty="0">
              <a:solidFill>
                <a:prstClr val="black"/>
              </a:solidFill>
              <a:latin typeface="Calibri"/>
              <a:ea typeface="+mn-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Recommendation 16 - specialist centres</a:t>
            </a:r>
          </a:p>
        </p:txBody>
      </p:sp>
      <p:sp>
        <p:nvSpPr>
          <p:cNvPr id="29699" name="Rectangle 1"/>
          <p:cNvSpPr>
            <a:spLocks noChangeArrowheads="1"/>
          </p:cNvSpPr>
          <p:nvPr/>
        </p:nvSpPr>
        <p:spPr bwMode="auto">
          <a:xfrm>
            <a:off x="1979613" y="1916113"/>
            <a:ext cx="6553200" cy="3662362"/>
          </a:xfrm>
          <a:prstGeom prst="rect">
            <a:avLst/>
          </a:prstGeom>
          <a:noFill/>
          <a:ln w="9525">
            <a:noFill/>
            <a:miter lim="800000"/>
            <a:headEnd/>
            <a:tailEnd/>
          </a:ln>
        </p:spPr>
        <p:txBody>
          <a:bodyPr>
            <a:spAutoFit/>
          </a:bodyPr>
          <a:lstStyle/>
          <a:p>
            <a:r>
              <a:rPr lang="en-GB" dirty="0">
                <a:solidFill>
                  <a:srgbClr val="000000"/>
                </a:solidFill>
                <a:latin typeface="Calibri" pitchFamily="-84" charset="0"/>
              </a:rPr>
              <a:t>Specialist tertiary centres for acute pancreatitis should be commissioned. </a:t>
            </a:r>
          </a:p>
          <a:p>
            <a:endParaRPr lang="en-GB" sz="800" dirty="0">
              <a:solidFill>
                <a:srgbClr val="000000"/>
              </a:solidFill>
              <a:latin typeface="Calibri" pitchFamily="-84" charset="0"/>
            </a:endParaRPr>
          </a:p>
          <a:p>
            <a:r>
              <a:rPr lang="en-GB" dirty="0">
                <a:solidFill>
                  <a:srgbClr val="000000"/>
                </a:solidFill>
                <a:latin typeface="Calibri" pitchFamily="-84" charset="0"/>
              </a:rPr>
              <a:t>...defined by the IAP as a high volume centre with intensive care facilities, daily access to radiological intervention, interventional endoscopy and surgical expertise in managing necrotising pancreatitis. </a:t>
            </a:r>
          </a:p>
          <a:p>
            <a:endParaRPr lang="en-GB" sz="800" dirty="0">
              <a:solidFill>
                <a:srgbClr val="000000"/>
              </a:solidFill>
              <a:latin typeface="Calibri" pitchFamily="-84" charset="0"/>
            </a:endParaRPr>
          </a:p>
          <a:p>
            <a:r>
              <a:rPr lang="en-GB" dirty="0">
                <a:solidFill>
                  <a:srgbClr val="000000"/>
                </a:solidFill>
                <a:latin typeface="Calibri" pitchFamily="-84" charset="0"/>
              </a:rPr>
              <a:t>An example model to base this on could be the existing ‘Improving Outcomes Guidance’ compliant hepato-pancreato-biliary cancer units. </a:t>
            </a:r>
          </a:p>
        </p:txBody>
      </p:sp>
      <p:pic>
        <p:nvPicPr>
          <p:cNvPr id="29700"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P slide art 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Title 3"/>
          <p:cNvSpPr>
            <a:spLocks noGrp="1"/>
          </p:cNvSpPr>
          <p:nvPr>
            <p:ph type="title"/>
          </p:nvPr>
        </p:nvSpPr>
        <p:spPr>
          <a:xfrm>
            <a:off x="2771775" y="2714625"/>
            <a:ext cx="6121400" cy="1793875"/>
          </a:xfrm>
        </p:spPr>
        <p:txBody>
          <a:bodyPr/>
          <a:lstStyle/>
          <a:p>
            <a:pPr>
              <a:defRPr/>
            </a:pPr>
            <a:r>
              <a:rPr lang="en-GB" sz="3600" dirty="0">
                <a:solidFill>
                  <a:srgbClr val="660066"/>
                </a:solidFill>
                <a:latin typeface="Calibri" pitchFamily="34" charset="0"/>
              </a:rPr>
              <a:t>Outcomes &amp; overall quality of care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Outcomes</a:t>
            </a:r>
          </a:p>
        </p:txBody>
      </p:sp>
      <p:pic>
        <p:nvPicPr>
          <p:cNvPr id="31747"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pic>
        <p:nvPicPr>
          <p:cNvPr id="31748" name="Picture 2"/>
          <p:cNvPicPr>
            <a:picLocks noChangeAspect="1" noChangeArrowheads="1"/>
          </p:cNvPicPr>
          <p:nvPr/>
        </p:nvPicPr>
        <p:blipFill>
          <a:blip r:embed="rId4"/>
          <a:srcRect/>
          <a:stretch>
            <a:fillRect/>
          </a:stretch>
        </p:blipFill>
        <p:spPr bwMode="auto">
          <a:xfrm>
            <a:off x="1908175" y="1670050"/>
            <a:ext cx="6192838" cy="4135438"/>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Overall quality of care</a:t>
            </a:r>
          </a:p>
        </p:txBody>
      </p:sp>
      <p:pic>
        <p:nvPicPr>
          <p:cNvPr id="32771" name="Picture 2"/>
          <p:cNvPicPr>
            <a:picLocks noChangeAspect="1" noChangeArrowheads="1"/>
          </p:cNvPicPr>
          <p:nvPr/>
        </p:nvPicPr>
        <p:blipFill>
          <a:blip r:embed="rId3"/>
          <a:srcRect/>
          <a:stretch>
            <a:fillRect/>
          </a:stretch>
        </p:blipFill>
        <p:spPr bwMode="auto">
          <a:xfrm>
            <a:off x="971550" y="1447800"/>
            <a:ext cx="7272338" cy="493395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a:xfrm>
            <a:off x="0" y="0"/>
            <a:ext cx="9144000" cy="1143000"/>
          </a:xfrm>
          <a:solidFill>
            <a:srgbClr val="79197B"/>
          </a:solidFill>
        </p:spPr>
        <p:txBody>
          <a:bodyPr/>
          <a:lstStyle/>
          <a:p>
            <a:r>
              <a:rPr lang="en-GB" sz="3600" dirty="0">
                <a:solidFill>
                  <a:schemeClr val="bg1"/>
                </a:solidFill>
                <a:latin typeface="Calibri" pitchFamily="-84" charset="0"/>
                <a:ea typeface="ＭＳ Ｐゴシック" pitchFamily="-84" charset="-128"/>
              </a:rPr>
              <a:t>Conclusion</a:t>
            </a:r>
          </a:p>
        </p:txBody>
      </p:sp>
      <p:sp>
        <p:nvSpPr>
          <p:cNvPr id="33795" name="Rectangle 1"/>
          <p:cNvSpPr>
            <a:spLocks noChangeArrowheads="1"/>
          </p:cNvSpPr>
          <p:nvPr/>
        </p:nvSpPr>
        <p:spPr bwMode="auto">
          <a:xfrm>
            <a:off x="1979613" y="2205038"/>
            <a:ext cx="6553200" cy="3538537"/>
          </a:xfrm>
          <a:prstGeom prst="rect">
            <a:avLst/>
          </a:prstGeom>
          <a:noFill/>
          <a:ln w="9525">
            <a:noFill/>
            <a:miter lim="800000"/>
            <a:headEnd/>
            <a:tailEnd/>
          </a:ln>
        </p:spPr>
        <p:txBody>
          <a:bodyPr>
            <a:spAutoFit/>
          </a:bodyPr>
          <a:lstStyle/>
          <a:p>
            <a:r>
              <a:rPr lang="en-GB" sz="2800" dirty="0">
                <a:solidFill>
                  <a:srgbClr val="000000"/>
                </a:solidFill>
                <a:latin typeface="Calibri" pitchFamily="-84" charset="0"/>
              </a:rPr>
              <a:t>Much good news</a:t>
            </a:r>
          </a:p>
          <a:p>
            <a:endParaRPr lang="en-GB" sz="800" dirty="0">
              <a:solidFill>
                <a:srgbClr val="000000"/>
              </a:solidFill>
              <a:latin typeface="Calibri" pitchFamily="-84" charset="0"/>
            </a:endParaRPr>
          </a:p>
          <a:p>
            <a:endParaRPr lang="en-GB" sz="800" dirty="0">
              <a:solidFill>
                <a:srgbClr val="000000"/>
              </a:solidFill>
              <a:latin typeface="Calibri" pitchFamily="-84" charset="0"/>
            </a:endParaRPr>
          </a:p>
          <a:p>
            <a:r>
              <a:rPr lang="en-GB" sz="2800" dirty="0">
                <a:solidFill>
                  <a:srgbClr val="000000"/>
                </a:solidFill>
                <a:latin typeface="Calibri" pitchFamily="-84" charset="0"/>
              </a:rPr>
              <a:t>But the full picture is more complex; there are many areas where we could be doing better</a:t>
            </a:r>
          </a:p>
          <a:p>
            <a:endParaRPr lang="en-GB" sz="800" dirty="0">
              <a:solidFill>
                <a:srgbClr val="000000"/>
              </a:solidFill>
              <a:latin typeface="Calibri" pitchFamily="-84" charset="0"/>
            </a:endParaRPr>
          </a:p>
          <a:p>
            <a:endParaRPr lang="en-GB" sz="800" dirty="0">
              <a:solidFill>
                <a:srgbClr val="000000"/>
              </a:solidFill>
              <a:latin typeface="Calibri" pitchFamily="-84" charset="0"/>
            </a:endParaRPr>
          </a:p>
          <a:p>
            <a:r>
              <a:rPr lang="en-GB" sz="2800" dirty="0">
                <a:solidFill>
                  <a:srgbClr val="000000"/>
                </a:solidFill>
                <a:latin typeface="Calibri" pitchFamily="-84" charset="0"/>
              </a:rPr>
              <a:t>NCEPOD has identified these and produced recommendations for improvement</a:t>
            </a:r>
          </a:p>
          <a:p>
            <a:endParaRPr lang="en-GB" dirty="0">
              <a:solidFill>
                <a:srgbClr val="000000"/>
              </a:solidFill>
              <a:latin typeface="Calibri" pitchFamily="-84" charset="0"/>
            </a:endParaRPr>
          </a:p>
        </p:txBody>
      </p:sp>
      <p:pic>
        <p:nvPicPr>
          <p:cNvPr id="33796"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AP slide art 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851275" y="2492375"/>
            <a:ext cx="3673475" cy="1878013"/>
          </a:xfrm>
          <a:prstGeom prst="rect">
            <a:avLst/>
          </a:prstGeom>
          <a:solidFill>
            <a:schemeClr val="bg2">
              <a:lumMod val="40000"/>
              <a:lumOff val="60000"/>
            </a:schemeClr>
          </a:solidFill>
        </p:spPr>
        <p:txBody>
          <a:bodyPr>
            <a:spAutoFit/>
          </a:bodyPr>
          <a:lstStyle/>
          <a:p>
            <a:pPr algn="ctr">
              <a:defRPr/>
            </a:pPr>
            <a:endParaRPr lang="en-GB" sz="1200" dirty="0">
              <a:solidFill>
                <a:srgbClr val="FFFFFF"/>
              </a:solidFill>
              <a:latin typeface="Calibri" pitchFamily="34" charset="0"/>
            </a:endParaRPr>
          </a:p>
          <a:p>
            <a:pPr algn="ctr">
              <a:defRPr/>
            </a:pPr>
            <a:r>
              <a:rPr lang="en-GB" sz="2800" b="1" dirty="0">
                <a:solidFill>
                  <a:srgbClr val="660066"/>
                </a:solidFill>
                <a:latin typeface="Calibri" pitchFamily="34" charset="0"/>
              </a:rPr>
              <a:t>THANK YOU</a:t>
            </a:r>
          </a:p>
          <a:p>
            <a:pPr algn="ctr">
              <a:defRPr/>
            </a:pPr>
            <a:endParaRPr lang="en-GB" sz="1200" b="1" dirty="0">
              <a:solidFill>
                <a:srgbClr val="660066"/>
              </a:solidFill>
              <a:latin typeface="Calibri" pitchFamily="34" charset="0"/>
            </a:endParaRPr>
          </a:p>
          <a:p>
            <a:pPr algn="ctr">
              <a:defRPr/>
            </a:pPr>
            <a:r>
              <a:rPr lang="en-GB" sz="2800" b="1" dirty="0">
                <a:solidFill>
                  <a:srgbClr val="660066"/>
                </a:solidFill>
                <a:latin typeface="Calibri" pitchFamily="34" charset="0"/>
              </a:rPr>
              <a:t>www.ncepod.org.uk</a:t>
            </a:r>
          </a:p>
          <a:p>
            <a:pPr algn="ctr">
              <a:defRPr/>
            </a:pPr>
            <a:r>
              <a:rPr lang="en-GB" dirty="0">
                <a:solidFill>
                  <a:srgbClr val="660066"/>
                </a:solidFill>
                <a:latin typeface="Calibri" pitchFamily="34" charset="0"/>
              </a:rPr>
              <a:t>To download the report</a:t>
            </a:r>
          </a:p>
          <a:p>
            <a:pPr algn="ctr">
              <a:defRPr/>
            </a:pPr>
            <a:endParaRPr lang="en-GB" sz="1200" dirty="0">
              <a:solidFill>
                <a:srgbClr val="FFFFFF"/>
              </a:solidFill>
            </a:endParaRPr>
          </a:p>
        </p:txBody>
      </p:sp>
      <p:pic>
        <p:nvPicPr>
          <p:cNvPr id="34820" name="Picture 2" descr="C:\Users\mmason.NCEPOD\AppData\Local\Microsoft\Windows\Temporary Internet Files\Content.IE5\NS0P00H3\Twitter_bird_logo[1].png"/>
          <p:cNvPicPr>
            <a:picLocks noChangeAspect="1" noChangeArrowheads="1"/>
          </p:cNvPicPr>
          <p:nvPr/>
        </p:nvPicPr>
        <p:blipFill>
          <a:blip r:embed="rId4"/>
          <a:srcRect/>
          <a:stretch>
            <a:fillRect/>
          </a:stretch>
        </p:blipFill>
        <p:spPr bwMode="auto">
          <a:xfrm>
            <a:off x="6948488" y="260350"/>
            <a:ext cx="765175" cy="765175"/>
          </a:xfrm>
          <a:prstGeom prst="rect">
            <a:avLst/>
          </a:prstGeom>
          <a:noFill/>
          <a:ln w="9525">
            <a:noFill/>
            <a:miter lim="800000"/>
            <a:headEnd/>
            <a:tailEnd/>
          </a:ln>
        </p:spPr>
      </p:pic>
      <p:sp>
        <p:nvSpPr>
          <p:cNvPr id="6" name="TextBox 5"/>
          <p:cNvSpPr txBox="1"/>
          <p:nvPr/>
        </p:nvSpPr>
        <p:spPr>
          <a:xfrm>
            <a:off x="7667625" y="404813"/>
            <a:ext cx="1152525" cy="461962"/>
          </a:xfrm>
          <a:prstGeom prst="rect">
            <a:avLst/>
          </a:prstGeom>
          <a:noFill/>
        </p:spPr>
        <p:txBody>
          <a:bodyPr>
            <a:spAutoFit/>
          </a:bodyPr>
          <a:lstStyle/>
          <a:p>
            <a:pPr>
              <a:defRPr/>
            </a:pPr>
            <a:r>
              <a:rPr lang="en-GB" b="1" dirty="0">
                <a:solidFill>
                  <a:srgbClr val="481F67"/>
                </a:solidFill>
                <a:latin typeface="Calibri" pitchFamily="34" charset="0"/>
              </a:rPr>
              <a:t>#AP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 slide art 2.jpg"/>
          <p:cNvPicPr>
            <a:picLocks noChangeAspect="1"/>
          </p:cNvPicPr>
          <p:nvPr/>
        </p:nvPicPr>
        <p:blipFill>
          <a:blip r:embed="rId3"/>
          <a:srcRect/>
          <a:stretch>
            <a:fillRect/>
          </a:stretch>
        </p:blipFill>
        <p:spPr bwMode="auto">
          <a:xfrm>
            <a:off x="-3175" y="0"/>
            <a:ext cx="9144000" cy="6858000"/>
          </a:xfrm>
          <a:prstGeom prst="rect">
            <a:avLst/>
          </a:prstGeom>
          <a:noFill/>
          <a:ln w="9525">
            <a:noFill/>
            <a:miter lim="800000"/>
            <a:headEnd/>
            <a:tailEnd/>
          </a:ln>
        </p:spPr>
      </p:pic>
      <p:sp>
        <p:nvSpPr>
          <p:cNvPr id="2051" name="Title 3"/>
          <p:cNvSpPr>
            <a:spLocks noGrp="1"/>
          </p:cNvSpPr>
          <p:nvPr>
            <p:ph type="title"/>
          </p:nvPr>
        </p:nvSpPr>
        <p:spPr>
          <a:xfrm>
            <a:off x="2771775" y="2714625"/>
            <a:ext cx="5832475" cy="1362075"/>
          </a:xfrm>
        </p:spPr>
        <p:txBody>
          <a:bodyPr/>
          <a:lstStyle/>
          <a:p>
            <a:pPr eaLnBrk="1" hangingPunct="1"/>
            <a:r>
              <a:rPr lang="en-GB" sz="3600" cap="none" dirty="0">
                <a:solidFill>
                  <a:srgbClr val="660066"/>
                </a:solidFill>
              </a:rPr>
              <a:t>CAUSE &amp; PATIENT CHARACTERISTICS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Cause of AP – study population</a:t>
            </a:r>
            <a:endParaRPr lang="en-GB" sz="3600">
              <a:solidFill>
                <a:schemeClr val="bg1"/>
              </a:solidFill>
              <a:ea typeface="ＭＳ Ｐゴシック" pitchFamily="-84" charset="-128"/>
            </a:endParaRPr>
          </a:p>
        </p:txBody>
      </p:sp>
      <p:pic>
        <p:nvPicPr>
          <p:cNvPr id="3075"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sp>
        <p:nvSpPr>
          <p:cNvPr id="3076" name="Content Placeholder 11"/>
          <p:cNvSpPr>
            <a:spLocks noGrp="1"/>
          </p:cNvSpPr>
          <p:nvPr>
            <p:ph sz="half" idx="1"/>
          </p:nvPr>
        </p:nvSpPr>
        <p:spPr>
          <a:xfrm>
            <a:off x="2124075" y="2266950"/>
            <a:ext cx="5759450" cy="3340100"/>
          </a:xfrm>
        </p:spPr>
        <p:txBody>
          <a:bodyPr/>
          <a:lstStyle/>
          <a:p>
            <a:pPr eaLnBrk="1" hangingPunct="1">
              <a:lnSpc>
                <a:spcPct val="150000"/>
              </a:lnSpc>
            </a:pPr>
            <a:r>
              <a:rPr lang="en-GB" sz="2800"/>
              <a:t>Gallstones  46.5% (322/692)</a:t>
            </a:r>
          </a:p>
          <a:p>
            <a:pPr eaLnBrk="1" hangingPunct="1">
              <a:lnSpc>
                <a:spcPct val="150000"/>
              </a:lnSpc>
            </a:pPr>
            <a:r>
              <a:rPr lang="en-GB" sz="2800"/>
              <a:t>Alcohol excess  22% (152/692)</a:t>
            </a:r>
          </a:p>
          <a:p>
            <a:pPr eaLnBrk="1" hangingPunct="1">
              <a:lnSpc>
                <a:spcPct val="150000"/>
              </a:lnSpc>
            </a:pPr>
            <a:r>
              <a:rPr lang="en-GB" sz="2800"/>
              <a:t>Post-ERCP 4% (28/692)</a:t>
            </a:r>
          </a:p>
          <a:p>
            <a:pPr eaLnBrk="1" hangingPunct="1">
              <a:lnSpc>
                <a:spcPct val="150000"/>
              </a:lnSpc>
            </a:pPr>
            <a:r>
              <a:rPr lang="en-GB" sz="2800"/>
              <a:t>No cause 17.5%  (121/692) </a:t>
            </a:r>
          </a:p>
          <a:p>
            <a:pPr eaLnBrk="1" hangingPunct="1"/>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0" y="0"/>
            <a:ext cx="9144000" cy="1143000"/>
          </a:xfrm>
          <a:solidFill>
            <a:srgbClr val="79197B"/>
          </a:solidFill>
        </p:spPr>
        <p:txBody>
          <a:bodyPr/>
          <a:lstStyle/>
          <a:p>
            <a:pPr eaLnBrk="1" hangingPunct="1"/>
            <a:r>
              <a:rPr lang="en-GB" sz="3600">
                <a:solidFill>
                  <a:schemeClr val="bg1"/>
                </a:solidFill>
              </a:rPr>
              <a:t>Cause of AP by age</a:t>
            </a:r>
            <a:endParaRPr lang="en-GB" sz="3600">
              <a:solidFill>
                <a:schemeClr val="bg1"/>
              </a:solidFill>
              <a:ea typeface="ＭＳ Ｐゴシック" pitchFamily="-84" charset="-128"/>
            </a:endParaRPr>
          </a:p>
        </p:txBody>
      </p:sp>
      <p:pic>
        <p:nvPicPr>
          <p:cNvPr id="4099" name="Picture 2" descr="AP slide art 2.jpg"/>
          <p:cNvPicPr>
            <a:picLocks noChangeAspect="1"/>
          </p:cNvPicPr>
          <p:nvPr/>
        </p:nvPicPr>
        <p:blipFill>
          <a:blip r:embed="rId3"/>
          <a:srcRect t="21651" r="82253" b="8002"/>
          <a:stretch>
            <a:fillRect/>
          </a:stretch>
        </p:blipFill>
        <p:spPr bwMode="auto">
          <a:xfrm>
            <a:off x="-3175" y="1989138"/>
            <a:ext cx="1622425" cy="4824412"/>
          </a:xfrm>
          <a:prstGeom prst="rect">
            <a:avLst/>
          </a:prstGeom>
          <a:noFill/>
          <a:ln w="9525">
            <a:noFill/>
            <a:miter lim="800000"/>
            <a:headEnd/>
            <a:tailEnd/>
          </a:ln>
        </p:spPr>
      </p:pic>
      <p:pic>
        <p:nvPicPr>
          <p:cNvPr id="4100" name="Picture 2"/>
          <p:cNvPicPr>
            <a:picLocks noGrp="1" noChangeAspect="1" noChangeArrowheads="1"/>
          </p:cNvPicPr>
          <p:nvPr>
            <p:ph sz="half" idx="1"/>
          </p:nvPr>
        </p:nvPicPr>
        <p:blipFill>
          <a:blip r:embed="rId4"/>
          <a:srcRect/>
          <a:stretch>
            <a:fillRect/>
          </a:stretch>
        </p:blipFill>
        <p:spPr>
          <a:xfrm>
            <a:off x="1855788" y="1577975"/>
            <a:ext cx="6815137" cy="3844925"/>
          </a:xfrm>
          <a:noFill/>
        </p:spPr>
      </p:pic>
      <p:sp>
        <p:nvSpPr>
          <p:cNvPr id="5" name="TextBox 4"/>
          <p:cNvSpPr txBox="1"/>
          <p:nvPr/>
        </p:nvSpPr>
        <p:spPr>
          <a:xfrm>
            <a:off x="2411413" y="5557838"/>
            <a:ext cx="5256212" cy="830262"/>
          </a:xfrm>
          <a:prstGeom prst="rect">
            <a:avLst/>
          </a:prstGeom>
          <a:noFill/>
        </p:spPr>
        <p:txBody>
          <a:bodyPr>
            <a:spAutoFit/>
          </a:bodyPr>
          <a:lstStyle/>
          <a:p>
            <a:pPr>
              <a:defRPr/>
            </a:pPr>
            <a:r>
              <a:rPr lang="en-GB" dirty="0">
                <a:solidFill>
                  <a:prstClr val="black"/>
                </a:solidFill>
                <a:latin typeface="Calibri"/>
              </a:rPr>
              <a:t>Median age = 61 years (17-99)</a:t>
            </a:r>
          </a:p>
          <a:p>
            <a:pPr>
              <a:defRPr/>
            </a:pPr>
            <a:r>
              <a:rPr lang="en-GB" dirty="0">
                <a:solidFill>
                  <a:prstClr val="black"/>
                </a:solidFill>
                <a:latin typeface="Calibri"/>
              </a:rPr>
              <a:t>55% male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2348</TotalTime>
  <Words>3820</Words>
  <Application>Microsoft Office PowerPoint</Application>
  <PresentationFormat>On-screen Show (4:3)</PresentationFormat>
  <Paragraphs>360</Paragraphs>
  <Slides>65</Slides>
  <Notes>65</Notes>
  <HiddenSlides>0</HiddenSlides>
  <MMClips>0</MMClips>
  <ScaleCrop>false</ScaleCrop>
  <HeadingPairs>
    <vt:vector size="4" baseType="variant">
      <vt:variant>
        <vt:lpstr>Theme</vt:lpstr>
      </vt:variant>
      <vt:variant>
        <vt:i4>60</vt:i4>
      </vt:variant>
      <vt:variant>
        <vt:lpstr>Slide Titles</vt:lpstr>
      </vt:variant>
      <vt:variant>
        <vt:i4>65</vt:i4>
      </vt:variant>
    </vt:vector>
  </HeadingPairs>
  <TitlesOfParts>
    <vt:vector size="125" baseType="lpstr">
      <vt:lpstr>Office Theme</vt:lpstr>
      <vt:lpstr>Blank Presentation</vt:lpstr>
      <vt:lpstr>1_Blank Presentation</vt:lpstr>
      <vt:lpstr>2_Blank Presentation</vt:lpstr>
      <vt:lpstr>3_Blank Presentation</vt:lpstr>
      <vt:lpstr>4_Blank Presentation</vt:lpstr>
      <vt:lpstr>5_Blank Presentation</vt:lpstr>
      <vt:lpstr>6_Blank Presentation</vt:lpstr>
      <vt:lpstr>7_Blank Presentation</vt:lpstr>
      <vt:lpstr>8_Blank Presentation</vt:lpstr>
      <vt:lpstr>9_Blank Presentation</vt:lpstr>
      <vt:lpstr>10_Blank Presentation</vt:lpstr>
      <vt:lpstr>11_Blank Presentation</vt:lpstr>
      <vt:lpstr>12_Blank Presentation</vt:lpstr>
      <vt:lpstr>13_Blank Presentation</vt:lpstr>
      <vt:lpstr>14_Blank Presentation</vt:lpstr>
      <vt:lpstr>15_Blank Presentation</vt:lpstr>
      <vt:lpstr>16_Blank Presentation</vt:lpstr>
      <vt:lpstr>17_Blank Presentation</vt:lpstr>
      <vt:lpstr>18_Blank Presentation</vt:lpstr>
      <vt:lpstr>19_Blank Presentation</vt:lpstr>
      <vt:lpstr>20_Blank Presentation</vt:lpstr>
      <vt:lpstr>21_Blank Presentation</vt:lpstr>
      <vt:lpstr>22_Blank Presentation</vt:lpstr>
      <vt:lpstr>23_Blank Presentation</vt:lpstr>
      <vt:lpstr>24_Blank Presentation</vt:lpstr>
      <vt:lpstr>25_Blank Presentation</vt:lpstr>
      <vt:lpstr>26_Blank Presentation</vt:lpstr>
      <vt:lpstr>27_Blank Presentation</vt:lpstr>
      <vt:lpstr>28_Blank Presentation</vt:lpstr>
      <vt:lpstr>29_Blank Presentation</vt:lpstr>
      <vt:lpstr>30_Blank Presentation</vt:lpstr>
      <vt:lpstr>31_Blank Presentation</vt:lpstr>
      <vt:lpstr>32_Blank Presentation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Slide 1</vt:lpstr>
      <vt:lpstr>Acute pancreatitis</vt:lpstr>
      <vt:lpstr>Study population inclusion criteria</vt:lpstr>
      <vt:lpstr>Data collection</vt:lpstr>
      <vt:lpstr>Data returns</vt:lpstr>
      <vt:lpstr>Study aim</vt:lpstr>
      <vt:lpstr>CAUSE &amp; PATIENT CHARACTERISTICS</vt:lpstr>
      <vt:lpstr>Cause of AP – study population</vt:lpstr>
      <vt:lpstr>Cause of AP by age</vt:lpstr>
      <vt:lpstr>ADMISSION</vt:lpstr>
      <vt:lpstr>Initial presentation</vt:lpstr>
      <vt:lpstr>Ward admission</vt:lpstr>
      <vt:lpstr>Early warning scores</vt:lpstr>
      <vt:lpstr>EWS in the emergency department</vt:lpstr>
      <vt:lpstr>EWS in the emergency department</vt:lpstr>
      <vt:lpstr>EWS on the ward</vt:lpstr>
      <vt:lpstr>Early warning scores</vt:lpstr>
      <vt:lpstr>Escalation of care</vt:lpstr>
      <vt:lpstr>Escalation of care</vt:lpstr>
      <vt:lpstr>Recommendation 4 - early warning scores</vt:lpstr>
      <vt:lpstr>Recommendation 5 - early warning scores</vt:lpstr>
      <vt:lpstr>Oxygenation &amp; fluid management</vt:lpstr>
      <vt:lpstr>Oxygenation and fluid management</vt:lpstr>
      <vt:lpstr>Acute Kidney Injury</vt:lpstr>
      <vt:lpstr>imaging</vt:lpstr>
      <vt:lpstr>Imaging</vt:lpstr>
      <vt:lpstr>Ultrasound</vt:lpstr>
      <vt:lpstr>No ultrasound</vt:lpstr>
      <vt:lpstr>Recommendation 9 - gallstones</vt:lpstr>
      <vt:lpstr>CT scans</vt:lpstr>
      <vt:lpstr>Omitted imaging</vt:lpstr>
      <vt:lpstr>Recommendation 17 - AP of unknown cause</vt:lpstr>
      <vt:lpstr>Antibiotic use &amp; misuse</vt:lpstr>
      <vt:lpstr>Indication for antibiotic use</vt:lpstr>
      <vt:lpstr>Appropriateness of antibiotics</vt:lpstr>
      <vt:lpstr>Inappropriateness of antibiotics</vt:lpstr>
      <vt:lpstr>Recommendation 7 - antibiotic prophylaxis</vt:lpstr>
      <vt:lpstr>nutrition</vt:lpstr>
      <vt:lpstr>Nutrition team availability</vt:lpstr>
      <vt:lpstr>Nutritional assessment</vt:lpstr>
      <vt:lpstr>Dietitian involvement</vt:lpstr>
      <vt:lpstr>Dietitian involvement</vt:lpstr>
      <vt:lpstr>Overall nutrition management</vt:lpstr>
      <vt:lpstr>Recommendation 8 - nutritional support</vt:lpstr>
      <vt:lpstr>The problem of recurrent admissions</vt:lpstr>
      <vt:lpstr>Previous admissions</vt:lpstr>
      <vt:lpstr>Definitive gallstone management</vt:lpstr>
      <vt:lpstr>Deferral of cholecystecomy</vt:lpstr>
      <vt:lpstr>Availability of cholecystectomy</vt:lpstr>
      <vt:lpstr>Recommendation 10 - gallstone pancreatitis</vt:lpstr>
      <vt:lpstr>Alcohol-related acute pancreatitis</vt:lpstr>
      <vt:lpstr>Alcohol liaison service</vt:lpstr>
      <vt:lpstr>Recommendation 13 - alcohol support</vt:lpstr>
      <vt:lpstr>networks for the treatment of complications</vt:lpstr>
      <vt:lpstr>Formal network of care</vt:lpstr>
      <vt:lpstr>Informal network of care</vt:lpstr>
      <vt:lpstr>Pancreatic drainage</vt:lpstr>
      <vt:lpstr>Availability of specialist surgery</vt:lpstr>
      <vt:lpstr>Interventions performed</vt:lpstr>
      <vt:lpstr>Recommendation 16 - specialist centres</vt:lpstr>
      <vt:lpstr>Outcomes &amp; overall quality of care</vt:lpstr>
      <vt:lpstr>Outcomes</vt:lpstr>
      <vt:lpstr>Overall quality of care</vt:lpstr>
      <vt:lpstr>Conclusion</vt:lpstr>
      <vt:lpstr>Slide 65</vt:lpstr>
    </vt:vector>
  </TitlesOfParts>
  <Company>Grey Squirrel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PFVF9 34M4B</dc:creator>
  <cp:lastModifiedBy>ralleway</cp:lastModifiedBy>
  <cp:revision>167</cp:revision>
  <dcterms:created xsi:type="dcterms:W3CDTF">2011-10-18T10:11:22Z</dcterms:created>
  <dcterms:modified xsi:type="dcterms:W3CDTF">2016-07-12T16:03:15Z</dcterms:modified>
</cp:coreProperties>
</file>