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68" r:id="rId3"/>
    <p:sldId id="271" r:id="rId4"/>
    <p:sldId id="272" r:id="rId5"/>
    <p:sldId id="270" r:id="rId6"/>
    <p:sldId id="291" r:id="rId7"/>
    <p:sldId id="290" r:id="rId8"/>
    <p:sldId id="292" r:id="rId9"/>
    <p:sldId id="288" r:id="rId10"/>
    <p:sldId id="293" r:id="rId11"/>
    <p:sldId id="294" r:id="rId12"/>
    <p:sldId id="289" r:id="rId13"/>
    <p:sldId id="297" r:id="rId14"/>
    <p:sldId id="296" r:id="rId15"/>
    <p:sldId id="295" r:id="rId16"/>
    <p:sldId id="298" r:id="rId17"/>
    <p:sldId id="258" r:id="rId18"/>
    <p:sldId id="259" r:id="rId19"/>
    <p:sldId id="286" r:id="rId20"/>
    <p:sldId id="260" r:id="rId21"/>
    <p:sldId id="287" r:id="rId22"/>
    <p:sldId id="262" r:id="rId23"/>
    <p:sldId id="263" r:id="rId24"/>
    <p:sldId id="264" r:id="rId25"/>
    <p:sldId id="275" r:id="rId26"/>
    <p:sldId id="274" r:id="rId27"/>
    <p:sldId id="273" r:id="rId28"/>
    <p:sldId id="265" r:id="rId29"/>
    <p:sldId id="299" r:id="rId30"/>
    <p:sldId id="300" r:id="rId31"/>
    <p:sldId id="301" r:id="rId32"/>
    <p:sldId id="302" r:id="rId33"/>
    <p:sldId id="303" r:id="rId34"/>
    <p:sldId id="304" r:id="rId35"/>
    <p:sldId id="269" r:id="rId3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5709" autoAdjust="0"/>
  </p:normalViewPr>
  <p:slideViewPr>
    <p:cSldViewPr snapToGrid="0">
      <p:cViewPr varScale="1">
        <p:scale>
          <a:sx n="45" d="100"/>
          <a:sy n="45" d="100"/>
        </p:scale>
        <p:origin x="204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11/09/2019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11/09/2019</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This presentation can be used to</a:t>
            </a:r>
            <a:r>
              <a:rPr lang="en-GB" baseline="0" dirty="0" smtClean="0"/>
              <a:t> present the principal recommendations from the report Mental Healthcare in Young People and Young Adults.  This looked at care received by people aged 11-25 years old who received care for anxiety, depression, an eating disorder and/or self-harm</a:t>
            </a:r>
            <a:r>
              <a:rPr lang="en-GB" baseline="0" dirty="0" smtClean="0"/>
              <a:t>.</a:t>
            </a:r>
          </a:p>
          <a:p>
            <a:endParaRPr lang="en-US" baseline="0" dirty="0" smtClean="0"/>
          </a:p>
          <a:p>
            <a:r>
              <a:rPr lang="en-US" baseline="0" dirty="0" smtClean="0"/>
              <a:t>The slides come with notes that contain additional detail which may be helpful.  They should be used in conjunction with the reports for full information.</a:t>
            </a:r>
          </a:p>
          <a:p>
            <a:endParaRPr lang="en-US" baseline="0" dirty="0" smtClean="0"/>
          </a:p>
          <a:p>
            <a:r>
              <a:rPr lang="en-US" baseline="0" dirty="0" smtClean="0"/>
              <a:t>The key messages are presented first.  The recommendations from Reports I and II are included but you may want to only include those that are relevant to your organization or have been identified as being high priority following completion of the recommendation checklist (www.ncepod.org.uk/2019ypmh/YPMH_Recommendation_checklist_A3) or a risk assessment.  </a:t>
            </a:r>
            <a:endParaRPr lang="en-GB" baseline="0" dirty="0" smtClean="0"/>
          </a:p>
          <a:p>
            <a:endParaRPr lang="en-GB" baseline="0" dirty="0" smtClean="0"/>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Self-harm</a:t>
            </a:r>
          </a:p>
          <a:p>
            <a:r>
              <a:rPr lang="en-GB" sz="1200" b="0" i="0" u="none" strike="noStrike" kern="1200" baseline="0" dirty="0" smtClean="0">
                <a:solidFill>
                  <a:schemeClr val="tx1"/>
                </a:solidFill>
                <a:latin typeface="+mn-lt"/>
                <a:ea typeface="+mn-ea"/>
                <a:cs typeface="+mn-cs"/>
              </a:rPr>
              <a:t>• There was little change in the recording of self-harm in primary care. It was more common in females, in people from deprived areas </a:t>
            </a:r>
          </a:p>
          <a:p>
            <a:r>
              <a:rPr lang="en-GB" sz="1200" b="0" i="0" u="none" strike="noStrike" kern="1200" baseline="0" dirty="0" smtClean="0">
                <a:solidFill>
                  <a:schemeClr val="tx1"/>
                </a:solidFill>
                <a:latin typeface="+mn-lt"/>
                <a:ea typeface="+mn-ea"/>
                <a:cs typeface="+mn-cs"/>
              </a:rPr>
              <a:t>• Rates of hospital admission for self-harm were the highest of all the conditions analysed</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Depression</a:t>
            </a:r>
          </a:p>
          <a:p>
            <a:r>
              <a:rPr lang="en-GB" sz="1200" b="0" i="0" u="none" strike="noStrike" kern="1200" baseline="0" dirty="0" smtClean="0">
                <a:solidFill>
                  <a:schemeClr val="tx1"/>
                </a:solidFill>
                <a:latin typeface="+mn-lt"/>
                <a:ea typeface="+mn-ea"/>
                <a:cs typeface="+mn-cs"/>
              </a:rPr>
              <a:t>• There was an overall decrease in recording of depression diagnosis in primary care, thought to be due to recording behaviours of GPs to code for symptoms</a:t>
            </a:r>
          </a:p>
          <a:p>
            <a:r>
              <a:rPr lang="en-GB" sz="1200" b="0" i="0" u="none" strike="noStrike" kern="1200" baseline="0" dirty="0" smtClean="0">
                <a:solidFill>
                  <a:schemeClr val="tx1"/>
                </a:solidFill>
                <a:latin typeface="+mn-lt"/>
                <a:ea typeface="+mn-ea"/>
                <a:cs typeface="+mn-cs"/>
              </a:rPr>
              <a:t>• Diagnosis of depression in primary care was more common in females and increased with deprivation index</a:t>
            </a:r>
          </a:p>
          <a:p>
            <a:r>
              <a:rPr lang="en-GB" sz="1200" b="0" i="0" u="none" strike="noStrike" kern="1200" baseline="0" dirty="0" smtClean="0">
                <a:solidFill>
                  <a:schemeClr val="tx1"/>
                </a:solidFill>
                <a:latin typeface="+mn-lt"/>
                <a:ea typeface="+mn-ea"/>
                <a:cs typeface="+mn-cs"/>
              </a:rPr>
              <a:t>• There was a steep increase in hospital admissions associated with depression in females and in those aged 16-24 years</a:t>
            </a:r>
          </a:p>
          <a:p>
            <a:r>
              <a:rPr lang="en-GB" sz="1200" b="0" i="0" u="none" strike="noStrike" kern="1200" baseline="0" dirty="0" smtClean="0">
                <a:solidFill>
                  <a:schemeClr val="tx1"/>
                </a:solidFill>
                <a:latin typeface="+mn-lt"/>
                <a:ea typeface="+mn-ea"/>
                <a:cs typeface="+mn-cs"/>
              </a:rPr>
              <a:t>• General hospital inpatient admission rates associated with depression increased significantly across all countries between 2004 and 2014, apart from Scotland where rates decreased marginally. This maybe an impact of policy changes in Scotland with the implementation of its mental health strategy 2012-2015.</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Anxiety</a:t>
            </a:r>
          </a:p>
          <a:p>
            <a:r>
              <a:rPr lang="en-GB" sz="1200" b="0" i="0" u="none" strike="noStrike" kern="1200" baseline="0" dirty="0" smtClean="0">
                <a:solidFill>
                  <a:schemeClr val="tx1"/>
                </a:solidFill>
                <a:latin typeface="+mn-lt"/>
                <a:ea typeface="+mn-ea"/>
                <a:cs typeface="+mn-cs"/>
              </a:rPr>
              <a:t>• There was an increase in recording of anxiety in people presenting to primary care and an increase in hospital admissions associated with anxiety</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Eating disorders</a:t>
            </a:r>
          </a:p>
          <a:p>
            <a:r>
              <a:rPr lang="en-GB" sz="1200" b="0" i="0" u="none" strike="noStrike" kern="1200" baseline="0" dirty="0" smtClean="0">
                <a:solidFill>
                  <a:schemeClr val="tx1"/>
                </a:solidFill>
                <a:latin typeface="+mn-lt"/>
                <a:ea typeface="+mn-ea"/>
                <a:cs typeface="+mn-cs"/>
              </a:rPr>
              <a:t>• Rates of eating disorder presentation to primary care remained relatively stable while hospital admissions for eating disorders increased over time</a:t>
            </a:r>
          </a:p>
          <a:p>
            <a:r>
              <a:rPr lang="en-GB" sz="1200" b="0" i="0" u="none" strike="noStrike" kern="1200" baseline="0" dirty="0" smtClean="0">
                <a:solidFill>
                  <a:schemeClr val="tx1"/>
                </a:solidFill>
                <a:latin typeface="+mn-lt"/>
                <a:ea typeface="+mn-ea"/>
                <a:cs typeface="+mn-cs"/>
              </a:rPr>
              <a:t>• Eating disorders were more common in females and demonstrated the reverse pattern for deprivation to other conditions – being most evident in least deprived areas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3448269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 Proportionally more males than females were referred from primary to secondary care for ‘all mental health’ conditions. </a:t>
            </a:r>
          </a:p>
          <a:p>
            <a:r>
              <a:rPr lang="en-GB" sz="1200" b="0" i="0" u="none" strike="noStrike" kern="1200" baseline="0" dirty="0" smtClean="0">
                <a:solidFill>
                  <a:schemeClr val="tx1"/>
                </a:solidFill>
                <a:latin typeface="+mn-lt"/>
                <a:ea typeface="+mn-ea"/>
                <a:cs typeface="+mn-cs"/>
              </a:rPr>
              <a:t>• The proportion of referrals from primary care to secondary care for children and young people were highest for people from the least deprived areas despite levels of conditions being higher in the most deprived areas (except for in eating disorders where a pattern was unclear)</a:t>
            </a:r>
          </a:p>
          <a:p>
            <a:r>
              <a:rPr lang="en-GB" sz="1200" b="0" i="0" u="none" strike="noStrike" kern="1200" baseline="0" dirty="0" smtClean="0">
                <a:solidFill>
                  <a:schemeClr val="tx1"/>
                </a:solidFill>
                <a:latin typeface="+mn-lt"/>
                <a:ea typeface="+mn-ea"/>
                <a:cs typeface="+mn-cs"/>
              </a:rPr>
              <a:t>• Mental health specialty outpatient attendances for individuals with new appointments increased over the study period</a:t>
            </a:r>
          </a:p>
          <a:p>
            <a:r>
              <a:rPr lang="en-GB" sz="1200" b="0" i="0" u="none" strike="noStrike" kern="1200" baseline="0" dirty="0" smtClean="0">
                <a:solidFill>
                  <a:schemeClr val="tx1"/>
                </a:solidFill>
                <a:latin typeface="+mn-lt"/>
                <a:ea typeface="+mn-ea"/>
                <a:cs typeface="+mn-cs"/>
              </a:rPr>
              <a:t>• People with mental health conditions were provided with more follow-up appointments implying a greater need for specialist support</a:t>
            </a:r>
          </a:p>
          <a:p>
            <a:r>
              <a:rPr lang="en-GB" sz="1200" b="0" i="0" u="none" strike="noStrike" kern="1200" baseline="0" dirty="0" smtClean="0">
                <a:solidFill>
                  <a:schemeClr val="tx1"/>
                </a:solidFill>
                <a:latin typeface="+mn-lt"/>
                <a:ea typeface="+mn-ea"/>
                <a:cs typeface="+mn-cs"/>
              </a:rPr>
              <a:t>• In contrast to the number of appointments made, ‘did not attend’ (DNA) rates for mental health specialties were significantly higher than those for all specialties </a:t>
            </a:r>
          </a:p>
          <a:p>
            <a:r>
              <a:rPr lang="en-GB" sz="1200" b="0" i="0" u="none" strike="noStrike" kern="1200" baseline="0" dirty="0" smtClean="0">
                <a:solidFill>
                  <a:schemeClr val="tx1"/>
                </a:solidFill>
                <a:latin typeface="+mn-lt"/>
                <a:ea typeface="+mn-ea"/>
                <a:cs typeface="+mn-cs"/>
              </a:rPr>
              <a:t>• Children and young people from the most deprived areas attended fewer follow-up appointments for every new appointment than people from the least deprived areas</a:t>
            </a:r>
          </a:p>
          <a:p>
            <a:r>
              <a:rPr lang="en-GB" sz="1200" b="0" i="0" u="none" strike="noStrike" kern="1200" baseline="0" dirty="0" smtClean="0">
                <a:solidFill>
                  <a:schemeClr val="tx1"/>
                </a:solidFill>
                <a:latin typeface="+mn-lt"/>
                <a:ea typeface="+mn-ea"/>
                <a:cs typeface="+mn-cs"/>
              </a:rPr>
              <a:t>• 21-24 year old males consistently had the highest DNA rates for outpatient appointments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3187405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 While there were fewer males overall with a record of self-harm or a mental health condition compared to females, a higher percentage of males presented to emergency departments for all conditions except eating disorders</a:t>
            </a:r>
          </a:p>
          <a:p>
            <a:r>
              <a:rPr lang="en-GB" sz="1200" b="0" i="0" u="none" strike="noStrike" kern="1200" baseline="0" dirty="0" smtClean="0">
                <a:solidFill>
                  <a:schemeClr val="tx1"/>
                </a:solidFill>
                <a:latin typeface="+mn-lt"/>
                <a:ea typeface="+mn-ea"/>
                <a:cs typeface="+mn-cs"/>
              </a:rPr>
              <a:t>• There was a steep deprivation gradient for individuals attending emergency departments for self-harm or psychiatric conditions, with 50% of attendances from the two most deprived quintiles</a:t>
            </a:r>
          </a:p>
          <a:p>
            <a:r>
              <a:rPr lang="en-GB" sz="1200" b="0" i="0" u="none" strike="noStrike" kern="1200" baseline="0" dirty="0" smtClean="0">
                <a:solidFill>
                  <a:schemeClr val="tx1"/>
                </a:solidFill>
                <a:latin typeface="+mn-lt"/>
                <a:ea typeface="+mn-ea"/>
                <a:cs typeface="+mn-cs"/>
              </a:rPr>
              <a:t>• Re-attendance rates to emergency departments were higher for self-harm and mental health conditions than all attendances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32727353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 For all the conditions of interest many with a new diagnosis in primary care were admitted to a hospital (general or mental health) within the subsequent year</a:t>
            </a:r>
          </a:p>
          <a:p>
            <a:r>
              <a:rPr lang="en-GB" sz="1200" b="0" i="0" u="none" strike="noStrike" kern="1200" baseline="0" dirty="0" smtClean="0">
                <a:solidFill>
                  <a:schemeClr val="tx1"/>
                </a:solidFill>
                <a:latin typeface="+mn-lt"/>
                <a:ea typeface="+mn-ea"/>
                <a:cs typeface="+mn-cs"/>
              </a:rPr>
              <a:t>• People from the most deprived areas were the most likely to be admitted with any of the conditions of interest recorded, except for eating disorders </a:t>
            </a:r>
          </a:p>
          <a:p>
            <a:r>
              <a:rPr lang="en-GB" sz="1200" b="0" i="0" u="none" strike="noStrike" kern="1200" baseline="0" dirty="0" smtClean="0">
                <a:solidFill>
                  <a:schemeClr val="tx1"/>
                </a:solidFill>
                <a:latin typeface="+mn-lt"/>
                <a:ea typeface="+mn-ea"/>
                <a:cs typeface="+mn-cs"/>
              </a:rPr>
              <a:t>• The mean length of stay for people with an associated ‘all mental health’ diagnosis was considerably longer than for ‘any’ admission in this age group (21 days vs. 8 days)</a:t>
            </a:r>
          </a:p>
          <a:p>
            <a:r>
              <a:rPr lang="en-GB" sz="1200" b="0" i="0" u="none" strike="noStrike" kern="1200" baseline="0" dirty="0" smtClean="0">
                <a:solidFill>
                  <a:schemeClr val="tx1"/>
                </a:solidFill>
                <a:latin typeface="+mn-lt"/>
                <a:ea typeface="+mn-ea"/>
                <a:cs typeface="+mn-cs"/>
              </a:rPr>
              <a:t>• Males were more likely to be admitted to an ICU for self-harm than females, despite females having higher recorded rates of self-harm in primary and secondary care. This could reflect the severity of self-harm methods used by males</a:t>
            </a:r>
          </a:p>
          <a:p>
            <a:r>
              <a:rPr lang="en-GB" sz="1200" b="0" i="0" u="none" strike="noStrike" kern="1200" baseline="0" dirty="0" smtClean="0">
                <a:solidFill>
                  <a:schemeClr val="tx1"/>
                </a:solidFill>
                <a:latin typeface="+mn-lt"/>
                <a:ea typeface="+mn-ea"/>
                <a:cs typeface="+mn-cs"/>
              </a:rPr>
              <a:t>• More males than females aged 11-24 years were admitted to inpatient mental health facilities. The excess of male admissions is in contrast to community prevalence where females out-number males</a:t>
            </a:r>
          </a:p>
          <a:p>
            <a:r>
              <a:rPr lang="en-GB" sz="1200" b="0" i="0" u="none" strike="noStrike" kern="1200" baseline="0" dirty="0" smtClean="0">
                <a:solidFill>
                  <a:schemeClr val="tx1"/>
                </a:solidFill>
                <a:latin typeface="+mn-lt"/>
                <a:ea typeface="+mn-ea"/>
                <a:cs typeface="+mn-cs"/>
              </a:rPr>
              <a:t>• In England, transition from child to adult services in children and young people over 11 years with associated depression, anxiety, eating disorders or self-harm occurred later than all children and young people regardless of treatment specialty. Admissions for eating disorders transitioned later still than the other conditions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4148355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 A larger proportion of females than males were referred to Improving Access to Psychological Therapies (IAPT) (adult service in England) but once referred similar proportions of males and females received treatment </a:t>
            </a:r>
          </a:p>
          <a:p>
            <a:r>
              <a:rPr lang="en-GB" sz="1200" b="0" i="0" u="none" strike="noStrike" kern="1200" baseline="0" dirty="0" smtClean="0">
                <a:solidFill>
                  <a:schemeClr val="tx1"/>
                </a:solidFill>
                <a:latin typeface="+mn-lt"/>
                <a:ea typeface="+mn-ea"/>
                <a:cs typeface="+mn-cs"/>
              </a:rPr>
              <a:t>• A larger proportion of people from deprived areas were referred to IAPT (adult service) but they were less likely to attend at least one appointment and receive treatment </a:t>
            </a:r>
          </a:p>
          <a:p>
            <a:r>
              <a:rPr lang="en-GB" sz="1200" b="0" i="0" u="none" strike="noStrike" kern="1200" baseline="0" dirty="0" smtClean="0">
                <a:solidFill>
                  <a:schemeClr val="tx1"/>
                </a:solidFill>
                <a:latin typeface="+mn-lt"/>
                <a:ea typeface="+mn-ea"/>
                <a:cs typeface="+mn-cs"/>
              </a:rPr>
              <a:t>• Of the annual incident cases of recorded depression between 2004 and 2014 in 11 to 24 year olds 80% received an associated prescription for an antidepressant, much higher than for self-harm, anxiety and eating disorders. </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326511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sz="1200" b="0" i="0" u="none" strike="noStrike" kern="1200" baseline="0" dirty="0" smtClean="0">
                <a:solidFill>
                  <a:schemeClr val="tx1"/>
                </a:solidFill>
                <a:latin typeface="+mn-lt"/>
                <a:ea typeface="+mn-ea"/>
                <a:cs typeface="+mn-cs"/>
              </a:rPr>
              <a:t>The presence of any of the conditions of interest diagnosed in primary care between the ages of 11 and 18 years was associated with lower attainment at Key Stage 4, GCSE (except for in females with anxiety and/ or eating disorders where there was no significant difference) and lower attendance</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Males with self-harm recorded in primary care before they were 18 years old were more likely to be excluded from school than those with no record</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788886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r>
              <a:rPr lang="en-GB" dirty="0" smtClean="0"/>
              <a:t>All the recommendations from the reports are included in slides</a:t>
            </a:r>
            <a:r>
              <a:rPr lang="en-GB" baseline="0" dirty="0" smtClean="0"/>
              <a:t> 16-34.  Not all of these will be relevant to every type of organisation or service so please only use the ones that are relevant or have been identified as priority in the Recommendation Checklist or through risk assessment.</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455115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Royal Colleges and Specialty Associations,</a:t>
            </a:r>
            <a:r>
              <a:rPr lang="en-GB" baseline="0" dirty="0" smtClean="0"/>
              <a:t> </a:t>
            </a:r>
            <a:r>
              <a:rPr lang="en-GB" u="sng" dirty="0" smtClean="0"/>
              <a:t>Executive Boards for Mental Health and for Physical Health and Physical Healthcare Professionals for the implementation</a:t>
            </a:r>
            <a:r>
              <a:rPr lang="en-GB" dirty="0" smtClean="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Supported by Health Education England, Medical Training Bodies, NHS Improvement, Care Quality Commission, General Medical Council</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endParaRPr lang="en-US" dirty="0" smtClean="0"/>
          </a:p>
          <a:p>
            <a:r>
              <a:rPr lang="en-GB" dirty="0" smtClean="0"/>
              <a:t>This recommendation is aimed at Executive Boards for Physical Health</a:t>
            </a:r>
          </a:p>
          <a:p>
            <a:endParaRPr lang="en-GB" dirty="0" smtClean="0"/>
          </a:p>
          <a:p>
            <a:r>
              <a:rPr lang="en-GB" dirty="0" smtClean="0"/>
              <a:t>Supported by Physical Healthcare Professionals, Mental Healthcare Professionals for Adults and Children &amp; Young People, NHS Improvement, Regulators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endParaRPr lang="en-US" dirty="0" smtClean="0"/>
          </a:p>
          <a:p>
            <a:r>
              <a:rPr lang="en-GB" dirty="0" smtClean="0"/>
              <a:t>This recommendation is aimed at Executive Boards for Physical Health</a:t>
            </a:r>
          </a:p>
          <a:p>
            <a:endParaRPr lang="en-GB" dirty="0" smtClean="0"/>
          </a:p>
          <a:p>
            <a:r>
              <a:rPr lang="en-GB" dirty="0" smtClean="0"/>
              <a:t>Supported by Physical Healthcare Professionals, Mental Healthcare Professionals for Adults and Children &amp; Young People, NHS Improvement, Regulators </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2209020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GB" dirty="0" smtClean="0"/>
              <a:t>The study looked </a:t>
            </a:r>
            <a:r>
              <a:rPr lang="en-GB" baseline="0" dirty="0" smtClean="0"/>
              <a:t>at care received by people aged 11-25 years old who received care for anxiety, depression, an eating disorder and/or self-harm.  It looked specifically at people who presented to acute general hospitals or mental health inpatient facilities with anything directly related to their mental health condition.  </a:t>
            </a:r>
          </a:p>
          <a:p>
            <a:endParaRPr lang="en-US" baseline="0" dirty="0" smtClean="0"/>
          </a:p>
          <a:p>
            <a:r>
              <a:rPr lang="en-GB" baseline="0" dirty="0" smtClean="0"/>
              <a:t>Information was collected through questionnaires about organisational factors, such as service provision, policies and service user involvement.  Questionnaires were completed about the care of a sample of patients by the clinicians who led their care.  Copies of a sample of the case notes for those patients were requested. </a:t>
            </a:r>
          </a:p>
          <a:p>
            <a:endParaRPr lang="en-GB" baseline="0" dirty="0" smtClean="0"/>
          </a:p>
          <a:p>
            <a:r>
              <a:rPr lang="en-GB" baseline="0" dirty="0" smtClean="0"/>
              <a:t>The case notes were reviewed by clinicians working with people with mental health conditions and have experience of the services covered.</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Commissioners, Executive Boards for Mental Health and for Physical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Physical Healthcare Professionals, Liaison Psychiatrists, Mental Healthcare Professionals for Adults and Children &amp; Young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Commissioners, Executive Boards for Mental Health and for Physical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Physical Healthcare Professionals, Liaison Psychiatrists, Mental Healthcare Professionals for Adults and Children &amp; Young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11810820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Presenter’s notes:</a:t>
            </a:r>
          </a:p>
          <a:p>
            <a:r>
              <a:rPr lang="en-US" dirty="0" smtClean="0"/>
              <a:t>This recommendation</a:t>
            </a:r>
            <a:r>
              <a:rPr lang="en-US" baseline="0" dirty="0" smtClean="0"/>
              <a:t> is aimed at Physical Healthcare Professionals, Liaison Psychiatrists, Mental Healthcare Professionals for Adults and Children &amp; Young People and Commissioners</a:t>
            </a:r>
          </a:p>
          <a:p>
            <a:endParaRPr lang="en-US" baseline="0"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14290924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dirty="0" smtClean="0"/>
              <a:t>This</a:t>
            </a:r>
            <a:r>
              <a:rPr lang="en-GB" b="0" baseline="0" dirty="0" smtClean="0"/>
              <a:t> recommendation is aimed at </a:t>
            </a:r>
            <a:r>
              <a:rPr lang="en-GB" b="0" dirty="0" smtClean="0"/>
              <a:t>Mental Healthcare Professionals for Adults and Children &amp; Young People,</a:t>
            </a:r>
            <a:r>
              <a:rPr lang="en-GB" b="0" baseline="0" dirty="0" smtClean="0"/>
              <a:t> </a:t>
            </a:r>
            <a:r>
              <a:rPr lang="en-GB" b="0" dirty="0" smtClean="0"/>
              <a:t>Physical Healthcare Professionals and General Practitioners.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dirty="0" smtClean="0"/>
              <a:t>Supported by Commissioners – local,</a:t>
            </a:r>
            <a:r>
              <a:rPr lang="en-GB" b="0" baseline="0" dirty="0" smtClean="0"/>
              <a:t> </a:t>
            </a:r>
            <a:r>
              <a:rPr lang="en-GB" b="0" dirty="0" smtClean="0"/>
              <a:t>Executive Boards for Mental Health and for Physical Health</a:t>
            </a:r>
            <a:r>
              <a:rPr lang="en-GB" b="0" baseline="0" dirty="0" smtClean="0"/>
              <a:t> and </a:t>
            </a:r>
            <a:r>
              <a:rPr lang="en-GB" b="0" dirty="0" smtClean="0"/>
              <a:t>Regulators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dirty="0" smtClean="0"/>
              <a:t>A clinical network of care was defined as “linked groups of health professionals and organisations from primary, secondary and tertiary care, and social services and other services working together in a coordinated manner”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Executive Boards for Mental Health and for Physical Health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Local and National Commissioners, Primary Care, Third Sector Providers and Social Care, Care Quality Commission, Service Users and Providers of Local Transformation plans in England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24</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Physical Healthcare Professionals, Mental Healthcare Professionals for Adults and Children &amp; Young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Executive Boards for Mental Health and for Physical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25</a:t>
            </a:fld>
            <a:endParaRPr lang="en-GB"/>
          </a:p>
        </p:txBody>
      </p:sp>
    </p:spTree>
    <p:extLst>
      <p:ext uri="{BB962C8B-B14F-4D97-AF65-F5344CB8AC3E}">
        <p14:creationId xmlns:p14="http://schemas.microsoft.com/office/powerpoint/2010/main" val="15797777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Executive Boards for Mental Health and for Physical Health,</a:t>
            </a:r>
            <a:r>
              <a:rPr lang="en-GB" b="0" baseline="0" dirty="0" smtClean="0"/>
              <a:t> </a:t>
            </a:r>
            <a:r>
              <a:rPr lang="en-GB" b="0" dirty="0" smtClean="0"/>
              <a:t>Physical Healthcare Professionals</a:t>
            </a:r>
            <a:r>
              <a:rPr lang="en-GB" b="0" baseline="0" dirty="0" smtClean="0"/>
              <a:t> and </a:t>
            </a:r>
            <a:r>
              <a:rPr lang="en-GB" b="0" dirty="0" smtClean="0"/>
              <a:t>Mental Healthcare Professionals for Adults and Children &amp; Young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Commissioners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26</a:t>
            </a:fld>
            <a:endParaRPr lang="en-GB"/>
          </a:p>
        </p:txBody>
      </p:sp>
    </p:spTree>
    <p:extLst>
      <p:ext uri="{BB962C8B-B14F-4D97-AF65-F5344CB8AC3E}">
        <p14:creationId xmlns:p14="http://schemas.microsoft.com/office/powerpoint/2010/main" val="19130815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 aimed at </a:t>
            </a:r>
            <a:r>
              <a:rPr lang="en-GB" b="0" dirty="0" smtClean="0"/>
              <a:t>Physical Healthcare Professionals and Mental Healthcare Professionals for Adults and Children &amp; Young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Supported by Executive Boards for Mental Health and for Physical Health and Service User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27</a:t>
            </a:fld>
            <a:endParaRPr lang="en-GB"/>
          </a:p>
        </p:txBody>
      </p:sp>
    </p:spTree>
    <p:extLst>
      <p:ext uri="{BB962C8B-B14F-4D97-AF65-F5344CB8AC3E}">
        <p14:creationId xmlns:p14="http://schemas.microsoft.com/office/powerpoint/2010/main" val="9136804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a:t>
            </a:r>
            <a:r>
              <a:rPr lang="en-US" b="0" baseline="0" dirty="0" smtClean="0"/>
              <a:t> is aimed at </a:t>
            </a:r>
            <a:r>
              <a:rPr lang="en-GB" b="0" baseline="0" dirty="0" smtClean="0"/>
              <a:t>Physical Healthcare Professionals and Mental Healthcare Professionals for Adults and Children &amp; Young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Supported by Executive Boards for Mental Health and for Physical Health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28</a:t>
            </a:fld>
            <a:endParaRPr lang="en-GB"/>
          </a:p>
        </p:txBody>
      </p:sp>
    </p:spTree>
    <p:extLst>
      <p:ext uri="{BB962C8B-B14F-4D97-AF65-F5344CB8AC3E}">
        <p14:creationId xmlns:p14="http://schemas.microsoft.com/office/powerpoint/2010/main" val="19619064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Executive Boards for Mental Health and for Physical Health, Commissioners, Public Health England/Wales, Primary Care, Community Mental Health Leads and Schools, further and higher educational establishments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29</a:t>
            </a:fld>
            <a:endParaRPr lang="en-GB"/>
          </a:p>
        </p:txBody>
      </p:sp>
    </p:spTree>
    <p:extLst>
      <p:ext uri="{BB962C8B-B14F-4D97-AF65-F5344CB8AC3E}">
        <p14:creationId xmlns:p14="http://schemas.microsoft.com/office/powerpoint/2010/main" val="2517004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The study</a:t>
            </a:r>
            <a:r>
              <a:rPr lang="en-GB" b="0" baseline="0" dirty="0" smtClean="0"/>
              <a:t> focused on people with an eating disorder, depression, anxiety and/or who had self-harmed.  People between the ages of 11 and 25 years of age were included.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Due to the size of the potential population only people admitted as inpatients to either a general hospital or emergency mental health facility in a 6-week period were requested.</a:t>
            </a: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Executive Boards for Mental Health and for Physical Health, Commissioners, Public Health England/ Wales, Primary Care, Community Mental Health Leads and Schools, further and higher educational establishments.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30</a:t>
            </a:fld>
            <a:endParaRPr lang="en-GB"/>
          </a:p>
        </p:txBody>
      </p:sp>
    </p:spTree>
    <p:extLst>
      <p:ext uri="{BB962C8B-B14F-4D97-AF65-F5344CB8AC3E}">
        <p14:creationId xmlns:p14="http://schemas.microsoft.com/office/powerpoint/2010/main" val="38994912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Commissioners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Supported by Executive Boards for Mental Health and for Physical Health,</a:t>
            </a:r>
            <a:r>
              <a:rPr lang="en-GB" baseline="0" dirty="0" smtClean="0"/>
              <a:t> </a:t>
            </a:r>
            <a:r>
              <a:rPr lang="en-GB" dirty="0" smtClean="0"/>
              <a:t>Community Mental Health Leads, Public Health England and Health Education England</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31</a:t>
            </a:fld>
            <a:endParaRPr lang="en-GB"/>
          </a:p>
        </p:txBody>
      </p:sp>
    </p:spTree>
    <p:extLst>
      <p:ext uri="{BB962C8B-B14F-4D97-AF65-F5344CB8AC3E}">
        <p14:creationId xmlns:p14="http://schemas.microsoft.com/office/powerpoint/2010/main" val="20411981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Executive Boards for Mental Health and for Physical Health and Quality Improvement leads</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32</a:t>
            </a:fld>
            <a:endParaRPr lang="en-GB"/>
          </a:p>
        </p:txBody>
      </p:sp>
    </p:spTree>
    <p:extLst>
      <p:ext uri="{BB962C8B-B14F-4D97-AF65-F5344CB8AC3E}">
        <p14:creationId xmlns:p14="http://schemas.microsoft.com/office/powerpoint/2010/main" val="30430317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NHS Digital, NHS Improvement, NHS Scotland, NHS Wales Informatics Service and Northern Ireland Statistics and Research Agency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33</a:t>
            </a:fld>
            <a:endParaRPr lang="en-GB"/>
          </a:p>
        </p:txBody>
      </p:sp>
    </p:spTree>
    <p:extLst>
      <p:ext uri="{BB962C8B-B14F-4D97-AF65-F5344CB8AC3E}">
        <p14:creationId xmlns:p14="http://schemas.microsoft.com/office/powerpoint/2010/main" val="37021167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t>
            </a:r>
            <a:r>
              <a:rPr lang="en-GB" dirty="0" smtClean="0"/>
              <a:t>Mental Healthcare Professionals for Adults and Children &amp; Young People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Supported by NHS Digital, NHS Wales Informatics Service, NHS England, NHS Improvement, Department of Health, NHS Scotland, NHS Wales, Northern Ireland Statistics and Research Agency and Commissioners</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34</a:t>
            </a:fld>
            <a:endParaRPr lang="en-GB"/>
          </a:p>
        </p:txBody>
      </p:sp>
    </p:spTree>
    <p:extLst>
      <p:ext uri="{BB962C8B-B14F-4D97-AF65-F5344CB8AC3E}">
        <p14:creationId xmlns:p14="http://schemas.microsoft.com/office/powerpoint/2010/main" val="119258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Almost 11,000 cases were identified</a:t>
            </a:r>
            <a:r>
              <a:rPr lang="en-GB" b="0" baseline="0" dirty="0" smtClean="0"/>
              <a:t> by Trusts/Boards.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After exclusions were removed, 596 general hospital questionnaires and 587 sets of general hospital cases notes were submitted.  261 mental health admission questionnaires and 174 sets of mental health case notes were submitted.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Where possible, details of mental health assessments and community mental health services were obtained.  124 mental health assessment questionnaires and 81 sets of case notes were submitted.  130 community mental health questionnaires and 103 sets of case notes were submitted.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21.6% patients did not have their existing mental health history recorded in the general hospital case notes at the initial assessment</a:t>
            </a:r>
          </a:p>
          <a:p>
            <a:pPr marL="0" indent="0">
              <a:buFont typeface="Arial" panose="020B0604020202020204" pitchFamily="34" charset="0"/>
              <a:buNone/>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97.5% patients had adequate physical health monitoring plans made on the ward compared with 51.9% patients who had adequate mental health monitoring plans made</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General health clinicians reported a lack of clarity as to who was leading the mental healthcare in 12.4% patients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3278441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endParaRPr lang="en-GB" sz="1200" b="0" i="0" u="none" strike="noStrike" kern="1200" baseline="0" dirty="0" smtClean="0">
              <a:solidFill>
                <a:schemeClr val="tx1"/>
              </a:solidFill>
              <a:latin typeface="+mn-lt"/>
              <a:ea typeface="+mn-ea"/>
              <a:cs typeface="+mn-cs"/>
            </a:endParaRP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26% patients experienced a delay in the first assessment by a mental health professional in a general hospital</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Most patients had issues with physical health monitoring on the general hospital ward due to their mental health condition</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General health clinicians stated that the patient’s mental health condition impacted on the management of an acute medical condition for 14% patients</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The problems in monitoring would have been avoidable through better training and patient care </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Mental health nurses were available to routinely support the care of 11-25 year old patients with mental health conditions when they were admitted to a general hospital in 64% hospitals</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A quarter of general hospital case notes reviewed highlighted a delay in response by mental healthcare to a referral, and the delay had an impact on the quality of both the physical and mental healthcare patients</a:t>
            </a:r>
          </a:p>
          <a:p>
            <a:pPr marL="171450" indent="-171450">
              <a:spcBef>
                <a:spcPts val="600"/>
              </a:spcBef>
              <a:spcAft>
                <a:spcPts val="600"/>
              </a:spcAft>
              <a:buFont typeface="Arial" panose="020B0604020202020204" pitchFamily="34" charset="0"/>
              <a:buChar char="•"/>
            </a:pPr>
            <a:r>
              <a:rPr lang="en-GB" sz="1200" b="0" i="0" u="none" strike="noStrike" kern="1200" baseline="0" dirty="0" smtClean="0">
                <a:solidFill>
                  <a:schemeClr val="tx1"/>
                </a:solidFill>
                <a:latin typeface="+mn-lt"/>
                <a:ea typeface="+mn-ea"/>
                <a:cs typeface="+mn-cs"/>
              </a:rPr>
              <a:t>The initial mental health assessment resulted in the formation of a collaborative risk management plan in 67% patients</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2004934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22% of hospitals (general or mental health) had no framework to facilitate continuity of patient care at the point of transition from child to adult mental health services</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Of the hospitals with on-site mental health services half had designated professional leads for transition </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There was little evidence of transition occurring in mental healthcare. The most common issues were delay in identifying a named clinician and/or acceptance into an adult service.</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763694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Less than half of all hospitals were reported as being a member of a clinical network of care* for people with mental health conditions</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At the time of arrival and/or admission to the general hospital, the admitting general health team were often unable to access community mental health notes and summaries </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The clinical notes from the general hospital setting were available to the admitting mental health inpatient team for almost half of patients </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Adequate communication with the patient’s wider multidisciplinary team was seen in over half of general hospital case notes reviewed</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Communication with patients and other agencies was infrequently described overall as ‘good’. This seemed to be a particular problem for patients aged 11-17 years where communication was often rated ‘poor’ or ‘unsatisfactory’</a:t>
            </a:r>
          </a:p>
          <a:p>
            <a:endParaRPr lang="en-GB" sz="1200" b="0" i="0" u="none" strike="noStrike" kern="1200" baseline="0" dirty="0" smtClean="0">
              <a:solidFill>
                <a:schemeClr val="tx1"/>
              </a:solidFill>
              <a:latin typeface="+mn-lt"/>
              <a:ea typeface="+mn-ea"/>
              <a:cs typeface="+mn-cs"/>
            </a:endParaRPr>
          </a:p>
          <a:p>
            <a:r>
              <a:rPr lang="en-GB" sz="1200" b="0" i="1" u="none" strike="noStrike" kern="1200" baseline="0" dirty="0" smtClean="0">
                <a:solidFill>
                  <a:schemeClr val="tx1"/>
                </a:solidFill>
                <a:latin typeface="+mn-lt"/>
                <a:ea typeface="+mn-ea"/>
                <a:cs typeface="+mn-cs"/>
              </a:rPr>
              <a:t>*A clinical network of care was defined as “linked groups of health professionals and organisations from primary, secondary and</a:t>
            </a:r>
          </a:p>
          <a:p>
            <a:r>
              <a:rPr lang="en-GB" sz="1200" b="0" i="1" u="none" strike="noStrike" kern="1200" baseline="0" dirty="0" smtClean="0">
                <a:solidFill>
                  <a:schemeClr val="tx1"/>
                </a:solidFill>
                <a:latin typeface="+mn-lt"/>
                <a:ea typeface="+mn-ea"/>
                <a:cs typeface="+mn-cs"/>
              </a:rPr>
              <a:t>tertiary care, and social services and other services working together in a coordinated manner”</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1460461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endParaRPr lang="en-GB" b="0" dirty="0" smtClean="0"/>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The processes around obtaining access to the routinely collected datasets, data cleaning and preparation for analysis proved to be complex and time consuming</a:t>
            </a:r>
          </a:p>
          <a:p>
            <a:pPr marL="171450" indent="-171450">
              <a:buFont typeface="Arial" panose="020B0604020202020204" pitchFamily="34" charset="0"/>
              <a:buChar char="•"/>
            </a:pPr>
            <a:endParaRPr lang="en-GB" sz="1200" b="0" i="0" u="none" strike="noStrike" kern="1200" baseline="0" dirty="0" smtClean="0">
              <a:solidFill>
                <a:schemeClr val="tx1"/>
              </a:solidFill>
              <a:latin typeface="+mn-lt"/>
              <a:ea typeface="+mn-ea"/>
              <a:cs typeface="+mn-cs"/>
            </a:endParaRPr>
          </a:p>
          <a:p>
            <a:pPr marL="171450" indent="-171450">
              <a:buFont typeface="Arial" panose="020B0604020202020204" pitchFamily="34" charset="0"/>
              <a:buChar char="•"/>
            </a:pPr>
            <a:r>
              <a:rPr lang="en-GB" sz="1200" b="0" i="0" u="none" strike="noStrike" kern="1200" baseline="0" dirty="0" smtClean="0">
                <a:solidFill>
                  <a:schemeClr val="tx1"/>
                </a:solidFill>
                <a:latin typeface="+mn-lt"/>
                <a:ea typeface="+mn-ea"/>
                <a:cs typeface="+mn-cs"/>
              </a:rPr>
              <a:t>UK countries differed in the quality, extent and type of routine national data collected. Whilst standard ICD-10 and READ codes were used, the variables collected differed. Different definitions and reporting systems were used (e.g. for admission or discharge) and outcome data was poorly recorded</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2116982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11/09/2019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11/09/2019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11/09/2019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11/09/2019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11/09/2019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11/09/2019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11/09/2019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11/09/2019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11/09/2019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ncepod.org.uk/2019ypm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4437"/>
            <a:ext cx="7772400" cy="3048469"/>
          </a:xfrm>
        </p:spPr>
        <p:txBody>
          <a:bodyPr>
            <a:normAutofit/>
          </a:bodyPr>
          <a:lstStyle/>
          <a:p>
            <a:r>
              <a:rPr lang="en-GB" sz="4800" b="1" dirty="0" smtClean="0">
                <a:latin typeface="+mn-lt"/>
              </a:rPr>
              <a:t>Mental Healthcare in Young People and Young Adults</a:t>
            </a:r>
            <a:r>
              <a:rPr lang="en-GB" sz="2400" dirty="0" smtClean="0">
                <a:latin typeface="+mn-lt"/>
              </a:rPr>
              <a:t/>
            </a:r>
            <a:br>
              <a:rPr lang="en-GB" sz="2400" dirty="0" smtClean="0">
                <a:latin typeface="+mn-lt"/>
              </a:rPr>
            </a:br>
            <a:r>
              <a:rPr lang="en-GB" sz="2400" dirty="0" smtClean="0">
                <a:latin typeface="+mn-lt"/>
              </a:rPr>
              <a:t/>
            </a:r>
            <a:br>
              <a:rPr lang="en-GB" sz="2400" dirty="0" smtClean="0">
                <a:latin typeface="+mn-lt"/>
              </a:rPr>
            </a:br>
            <a:r>
              <a:rPr lang="en-GB" sz="2400" dirty="0" smtClean="0">
                <a:latin typeface="+mn-lt"/>
              </a:rPr>
              <a:t>A </a:t>
            </a:r>
            <a:r>
              <a:rPr lang="en-GB" sz="2400" dirty="0">
                <a:latin typeface="+mn-lt"/>
              </a:rPr>
              <a:t>review of the quality of care provided to young people and young adults with mental health conditions presenting to acute general hospitals or mental health inpatient facilities</a:t>
            </a:r>
          </a:p>
        </p:txBody>
      </p:sp>
      <p:sp>
        <p:nvSpPr>
          <p:cNvPr id="3" name="Subtitle 2"/>
          <p:cNvSpPr>
            <a:spLocks noGrp="1"/>
          </p:cNvSpPr>
          <p:nvPr>
            <p:ph type="subTitle" idx="1"/>
          </p:nvPr>
        </p:nvSpPr>
        <p:spPr>
          <a:xfrm>
            <a:off x="1143000" y="4645679"/>
            <a:ext cx="6858000" cy="798191"/>
          </a:xfrm>
        </p:spPr>
        <p:txBody>
          <a:bodyPr>
            <a:normAutofit/>
          </a:bodyPr>
          <a:lstStyle/>
          <a:p>
            <a:r>
              <a:rPr lang="en-GB" sz="4000" dirty="0" smtClean="0"/>
              <a:t>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04850" y="1676400"/>
            <a:ext cx="7572375" cy="3257550"/>
          </a:xfrm>
        </p:spPr>
        <p:txBody>
          <a:bodyPr>
            <a:noAutofit/>
          </a:bodyPr>
          <a:lstStyle/>
          <a:p>
            <a:pPr marL="457200" indent="-457200" fontAlgn="t">
              <a:lnSpc>
                <a:spcPct val="110000"/>
              </a:lnSpc>
              <a:spcAft>
                <a:spcPts val="600"/>
              </a:spcAft>
              <a:buFont typeface="+mj-lt"/>
              <a:buAutoNum type="arabicPeriod" startAt="2"/>
            </a:pPr>
            <a:r>
              <a:rPr lang="en-US" dirty="0"/>
              <a:t>For the conditions of interest there was variability in the presentation to primary and secondary care and admissions to hospital when the demographics of age, sex, country and index of deprivation were compared</a:t>
            </a:r>
            <a:endParaRPr lang="en-GB" dirty="0"/>
          </a:p>
        </p:txBody>
      </p:sp>
    </p:spTree>
    <p:extLst>
      <p:ext uri="{BB962C8B-B14F-4D97-AF65-F5344CB8AC3E}">
        <p14:creationId xmlns:p14="http://schemas.microsoft.com/office/powerpoint/2010/main" val="1539653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685800" y="1203158"/>
            <a:ext cx="7581900" cy="5411002"/>
          </a:xfrm>
        </p:spPr>
        <p:txBody>
          <a:bodyPr>
            <a:noAutofit/>
          </a:bodyPr>
          <a:lstStyle/>
          <a:p>
            <a:pPr marL="457200" indent="-457200" fontAlgn="t">
              <a:lnSpc>
                <a:spcPct val="110000"/>
              </a:lnSpc>
              <a:spcAft>
                <a:spcPts val="600"/>
              </a:spcAft>
              <a:buFont typeface="+mj-lt"/>
              <a:buAutoNum type="arabicPeriod" startAt="3"/>
            </a:pPr>
            <a:r>
              <a:rPr lang="en-GB" dirty="0" smtClean="0"/>
              <a:t>The </a:t>
            </a:r>
            <a:r>
              <a:rPr lang="en-GB" dirty="0"/>
              <a:t>proportion of referrals from primary care to secondary care for children and young people were highest for people from the least deprived areas despite levels of mental health conditions being higher in the most deprived areas but ‘did not attend’ rates were higher for those from the most deprived areas and for older males </a:t>
            </a:r>
          </a:p>
        </p:txBody>
      </p:sp>
    </p:spTree>
    <p:extLst>
      <p:ext uri="{BB962C8B-B14F-4D97-AF65-F5344CB8AC3E}">
        <p14:creationId xmlns:p14="http://schemas.microsoft.com/office/powerpoint/2010/main" val="1038171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04850" y="1543050"/>
            <a:ext cx="7677150" cy="3448050"/>
          </a:xfrm>
        </p:spPr>
        <p:txBody>
          <a:bodyPr>
            <a:noAutofit/>
          </a:bodyPr>
          <a:lstStyle/>
          <a:p>
            <a:pPr marL="457200" indent="-457200" fontAlgn="t">
              <a:lnSpc>
                <a:spcPct val="110000"/>
              </a:lnSpc>
              <a:spcAft>
                <a:spcPts val="600"/>
              </a:spcAft>
              <a:buFont typeface="+mj-lt"/>
              <a:buAutoNum type="arabicPeriod" startAt="4"/>
            </a:pPr>
            <a:r>
              <a:rPr lang="en-GB" dirty="0" smtClean="0"/>
              <a:t>Emergency </a:t>
            </a:r>
            <a:r>
              <a:rPr lang="en-GB" dirty="0"/>
              <a:t>department attendance showed an increased presentation rate due to mental health conditions when compared with other health conditions, this was also associated with the demographics of sex and index of deprivation </a:t>
            </a:r>
          </a:p>
        </p:txBody>
      </p:sp>
    </p:spTree>
    <p:extLst>
      <p:ext uri="{BB962C8B-B14F-4D97-AF65-F5344CB8AC3E}">
        <p14:creationId xmlns:p14="http://schemas.microsoft.com/office/powerpoint/2010/main" val="3850119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23900" y="1752600"/>
            <a:ext cx="7791450" cy="2914650"/>
          </a:xfrm>
        </p:spPr>
        <p:txBody>
          <a:bodyPr>
            <a:noAutofit/>
          </a:bodyPr>
          <a:lstStyle/>
          <a:p>
            <a:pPr marL="514350" indent="-514350" fontAlgn="t">
              <a:lnSpc>
                <a:spcPct val="110000"/>
              </a:lnSpc>
              <a:spcAft>
                <a:spcPts val="600"/>
              </a:spcAft>
              <a:buFont typeface="+mj-lt"/>
              <a:buAutoNum type="arabicPeriod" startAt="5"/>
            </a:pPr>
            <a:r>
              <a:rPr lang="en-GB" dirty="0" smtClean="0"/>
              <a:t>All </a:t>
            </a:r>
            <a:r>
              <a:rPr lang="en-GB" dirty="0"/>
              <a:t>hospital admissions showed variation in length of stay when the demographics of sex and index of deprivation for patients with mental health conditions was compared </a:t>
            </a:r>
          </a:p>
        </p:txBody>
      </p:sp>
    </p:spTree>
    <p:extLst>
      <p:ext uri="{BB962C8B-B14F-4D97-AF65-F5344CB8AC3E}">
        <p14:creationId xmlns:p14="http://schemas.microsoft.com/office/powerpoint/2010/main" val="1400340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62000" y="1562100"/>
            <a:ext cx="7639050" cy="3333750"/>
          </a:xfrm>
        </p:spPr>
        <p:txBody>
          <a:bodyPr>
            <a:noAutofit/>
          </a:bodyPr>
          <a:lstStyle/>
          <a:p>
            <a:pPr marL="457200" indent="-457200" fontAlgn="t">
              <a:lnSpc>
                <a:spcPct val="110000"/>
              </a:lnSpc>
              <a:spcAft>
                <a:spcPts val="600"/>
              </a:spcAft>
              <a:buFont typeface="+mj-lt"/>
              <a:buAutoNum type="arabicPeriod" startAt="6"/>
            </a:pPr>
            <a:r>
              <a:rPr lang="en-GB" dirty="0" smtClean="0"/>
              <a:t>Deprivation </a:t>
            </a:r>
            <a:r>
              <a:rPr lang="en-GB" dirty="0"/>
              <a:t>was associated with a lack of access to psychological therapies and antidepressants were used frequently but varied when associated with the demographics of age, deprivation and </a:t>
            </a:r>
            <a:r>
              <a:rPr lang="en-GB" dirty="0" smtClean="0"/>
              <a:t>sex</a:t>
            </a:r>
            <a:endParaRPr lang="en-GB" dirty="0"/>
          </a:p>
        </p:txBody>
      </p:sp>
    </p:spTree>
    <p:extLst>
      <p:ext uri="{BB962C8B-B14F-4D97-AF65-F5344CB8AC3E}">
        <p14:creationId xmlns:p14="http://schemas.microsoft.com/office/powerpoint/2010/main" val="7441707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04850" y="1752600"/>
            <a:ext cx="7562850" cy="2705100"/>
          </a:xfrm>
        </p:spPr>
        <p:txBody>
          <a:bodyPr>
            <a:noAutofit/>
          </a:bodyPr>
          <a:lstStyle/>
          <a:p>
            <a:pPr marL="514350" indent="-514350" fontAlgn="t">
              <a:lnSpc>
                <a:spcPct val="110000"/>
              </a:lnSpc>
              <a:spcAft>
                <a:spcPts val="600"/>
              </a:spcAft>
              <a:buFont typeface="+mj-lt"/>
              <a:buAutoNum type="arabicPeriod" startAt="7"/>
            </a:pPr>
            <a:r>
              <a:rPr lang="en-GB" dirty="0" smtClean="0"/>
              <a:t>Education </a:t>
            </a:r>
            <a:r>
              <a:rPr lang="en-GB" dirty="0"/>
              <a:t>data demonstrated variation in attainment in those under 18 years of age when compared with the conditions of interest and the demographic of sex</a:t>
            </a:r>
          </a:p>
        </p:txBody>
      </p:sp>
    </p:spTree>
    <p:extLst>
      <p:ext uri="{BB962C8B-B14F-4D97-AF65-F5344CB8AC3E}">
        <p14:creationId xmlns:p14="http://schemas.microsoft.com/office/powerpoint/2010/main" val="2153994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003426"/>
            <a:ext cx="7886700" cy="1325563"/>
          </a:xfrm>
          <a:solidFill>
            <a:srgbClr val="FE612A"/>
          </a:solidFill>
        </p:spPr>
        <p:txBody>
          <a:bodyPr/>
          <a:lstStyle/>
          <a:p>
            <a:pPr algn="ctr"/>
            <a:r>
              <a:rPr lang="en-GB" b="1" dirty="0" smtClean="0">
                <a:solidFill>
                  <a:schemeClr val="bg1"/>
                </a:solidFill>
                <a:latin typeface="+mn-lt"/>
              </a:rPr>
              <a:t>Recommendations</a:t>
            </a:r>
            <a:endParaRPr lang="en-GB" b="1" dirty="0">
              <a:solidFill>
                <a:schemeClr val="bg1"/>
              </a:solidFill>
              <a:latin typeface="+mn-lt"/>
            </a:endParaRPr>
          </a:p>
        </p:txBody>
      </p:sp>
    </p:spTree>
    <p:extLst>
      <p:ext uri="{BB962C8B-B14F-4D97-AF65-F5344CB8AC3E}">
        <p14:creationId xmlns:p14="http://schemas.microsoft.com/office/powerpoint/2010/main" val="1458824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817" y="584776"/>
            <a:ext cx="7788365" cy="6143828"/>
          </a:xfrm>
        </p:spPr>
        <p:txBody>
          <a:bodyPr vert="horz" lIns="91440" tIns="45720" rIns="91440" bIns="45720" rtlCol="0">
            <a:noAutofit/>
          </a:bodyPr>
          <a:lstStyle/>
          <a:p>
            <a:pPr marL="0" indent="0">
              <a:lnSpc>
                <a:spcPct val="110000"/>
              </a:lnSpc>
              <a:buNone/>
            </a:pPr>
            <a:r>
              <a:rPr lang="en-US" sz="2400" dirty="0"/>
              <a:t>Develop and promote national guidance outlining the expectation required of general hospital staff in the care of children and young people with mental health conditions. </a:t>
            </a:r>
            <a:endParaRPr lang="en-US" sz="2400" dirty="0" smtClean="0"/>
          </a:p>
          <a:p>
            <a:pPr marL="0" indent="0">
              <a:lnSpc>
                <a:spcPct val="110000"/>
              </a:lnSpc>
              <a:buNone/>
            </a:pPr>
            <a:r>
              <a:rPr lang="en-US" sz="2400" dirty="0" smtClean="0"/>
              <a:t>Guidance </a:t>
            </a:r>
            <a:r>
              <a:rPr lang="en-US" sz="2400" dirty="0"/>
              <a:t>should include:</a:t>
            </a:r>
            <a:endParaRPr lang="en-GB" sz="2400" dirty="0"/>
          </a:p>
          <a:p>
            <a:pPr marL="514350" lvl="0" indent="-514350">
              <a:lnSpc>
                <a:spcPct val="110000"/>
              </a:lnSpc>
              <a:buFont typeface="+mj-lt"/>
              <a:buAutoNum type="alphaLcPeriod"/>
            </a:pPr>
            <a:r>
              <a:rPr lang="en-US" sz="2400" dirty="0"/>
              <a:t>Training relevant to their role in the assessment, formulation and management for aspects of mental health conditions, including familiarity with specific terminology and language</a:t>
            </a:r>
            <a:endParaRPr lang="en-GB" sz="2400" dirty="0"/>
          </a:p>
          <a:p>
            <a:pPr marL="514350" lvl="0" indent="-514350">
              <a:lnSpc>
                <a:spcPct val="110000"/>
              </a:lnSpc>
              <a:buFont typeface="+mj-lt"/>
              <a:buAutoNum type="alphaLcPeriod"/>
            </a:pPr>
            <a:r>
              <a:rPr lang="en-US" sz="2400" dirty="0"/>
              <a:t>Routinely taking a physical and mental health history </a:t>
            </a:r>
            <a:endParaRPr lang="en-GB" sz="2400" dirty="0"/>
          </a:p>
          <a:p>
            <a:pPr marL="514350" lvl="0" indent="-514350">
              <a:lnSpc>
                <a:spcPct val="110000"/>
              </a:lnSpc>
              <a:buFont typeface="+mj-lt"/>
              <a:buAutoNum type="alphaLcPeriod"/>
            </a:pPr>
            <a:r>
              <a:rPr lang="en-US" sz="2400" dirty="0"/>
              <a:t>Undertaking and acting on simple and appropriate mental health risk assessments</a:t>
            </a:r>
            <a:endParaRPr lang="en-GB" sz="2400" dirty="0"/>
          </a:p>
          <a:p>
            <a:pPr marL="514350" indent="-514350">
              <a:lnSpc>
                <a:spcPct val="110000"/>
              </a:lnSpc>
              <a:buFont typeface="+mj-lt"/>
              <a:buAutoNum type="alphaLcPeriod"/>
            </a:pPr>
            <a:r>
              <a:rPr lang="en-GB" sz="2400" dirty="0"/>
              <a:t>When and how a referral to mental health services should be made and what the content should be</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3663" y="1074820"/>
            <a:ext cx="7876674" cy="5036470"/>
          </a:xfrm>
        </p:spPr>
        <p:txBody>
          <a:bodyPr vert="horz" lIns="91440" tIns="45720" rIns="91440" bIns="45720" rtlCol="0">
            <a:noAutofit/>
          </a:bodyPr>
          <a:lstStyle/>
          <a:p>
            <a:pPr marL="0" indent="0">
              <a:lnSpc>
                <a:spcPct val="100000"/>
              </a:lnSpc>
              <a:buNone/>
            </a:pPr>
            <a:r>
              <a:rPr lang="en-US" sz="2400" dirty="0"/>
              <a:t>Nominate or appoint a clinical lead for children, and young people’s mental health in all acute general hospitals to:    </a:t>
            </a:r>
            <a:endParaRPr lang="en-GB" sz="2400" dirty="0"/>
          </a:p>
          <a:p>
            <a:pPr marL="457200" lvl="0" indent="-457200">
              <a:lnSpc>
                <a:spcPct val="100000"/>
              </a:lnSpc>
              <a:buFont typeface="+mj-lt"/>
              <a:buAutoNum type="alphaLcPeriod"/>
            </a:pPr>
            <a:r>
              <a:rPr lang="en-US" sz="2400" dirty="0"/>
              <a:t>Promote the integration of physical and mental healthcare</a:t>
            </a:r>
            <a:endParaRPr lang="en-GB" sz="2400" dirty="0"/>
          </a:p>
          <a:p>
            <a:pPr marL="457200" lvl="0" indent="-457200">
              <a:lnSpc>
                <a:spcPct val="100000"/>
              </a:lnSpc>
              <a:buFont typeface="+mj-lt"/>
              <a:buAutoNum type="alphaLcPeriod"/>
            </a:pPr>
            <a:r>
              <a:rPr lang="en-US" sz="2400" dirty="0"/>
              <a:t>Lead on implementation of existing training initiatives and future national guidance</a:t>
            </a:r>
            <a:endParaRPr lang="en-GB" sz="2400" dirty="0"/>
          </a:p>
          <a:p>
            <a:pPr marL="457200" lvl="0" indent="-457200">
              <a:lnSpc>
                <a:spcPct val="100000"/>
              </a:lnSpc>
              <a:buFont typeface="+mj-lt"/>
              <a:buAutoNum type="alphaLcPeriod"/>
            </a:pPr>
            <a:r>
              <a:rPr lang="en-US" sz="2400" dirty="0"/>
              <a:t>Identify staff training requirements in </a:t>
            </a:r>
            <a:r>
              <a:rPr lang="en-US" sz="2400" dirty="0" smtClean="0"/>
              <a:t>acute general </a:t>
            </a:r>
            <a:r>
              <a:rPr lang="en-US" sz="2400" dirty="0"/>
              <a:t>hospitals to meet the needs of children and young people with mental health </a:t>
            </a:r>
            <a:r>
              <a:rPr lang="en-US" sz="2400" dirty="0" smtClean="0"/>
              <a:t>conditions</a:t>
            </a:r>
          </a:p>
          <a:p>
            <a:pPr marL="457200" lvl="1" indent="0" algn="r">
              <a:lnSpc>
                <a:spcPct val="100000"/>
              </a:lnSpc>
              <a:buNone/>
            </a:pPr>
            <a:endParaRPr lang="en-US" dirty="0" smtClean="0"/>
          </a:p>
          <a:p>
            <a:pPr marL="457200" lvl="1" indent="0" algn="r">
              <a:lnSpc>
                <a:spcPct val="100000"/>
              </a:lnSpc>
              <a:buNone/>
            </a:pPr>
            <a:r>
              <a:rPr lang="en-US" dirty="0" smtClean="0"/>
              <a:t>Cont’d…</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2</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5220" y="707366"/>
            <a:ext cx="8390021" cy="5727940"/>
          </a:xfrm>
        </p:spPr>
        <p:txBody>
          <a:bodyPr vert="horz" lIns="91440" tIns="45720" rIns="91440" bIns="45720" rtlCol="0">
            <a:noAutofit/>
          </a:bodyPr>
          <a:lstStyle/>
          <a:p>
            <a:pPr marL="0" lvl="0" indent="0">
              <a:lnSpc>
                <a:spcPct val="110000"/>
              </a:lnSpc>
              <a:buNone/>
            </a:pPr>
            <a:r>
              <a:rPr lang="en-US" sz="2400" dirty="0" smtClean="0"/>
              <a:t>d.  Ensure </a:t>
            </a:r>
            <a:r>
              <a:rPr lang="en-US" sz="2400" dirty="0"/>
              <a:t>policies and procedures are in place to provide:</a:t>
            </a:r>
            <a:endParaRPr lang="en-GB" sz="2400" dirty="0"/>
          </a:p>
          <a:p>
            <a:pPr marL="457200" lvl="1" indent="-7938" defTabSz="982663">
              <a:lnSpc>
                <a:spcPct val="110000"/>
              </a:lnSpc>
              <a:buNone/>
            </a:pPr>
            <a:r>
              <a:rPr lang="en-US" dirty="0" err="1"/>
              <a:t>i</a:t>
            </a:r>
            <a:r>
              <a:rPr lang="en-US" dirty="0"/>
              <a:t>.  Continuity of care between general and mental health services</a:t>
            </a:r>
            <a:endParaRPr lang="en-GB" dirty="0"/>
          </a:p>
          <a:p>
            <a:pPr marL="457200" lvl="1" indent="0">
              <a:lnSpc>
                <a:spcPct val="110000"/>
              </a:lnSpc>
              <a:buNone/>
            </a:pPr>
            <a:r>
              <a:rPr lang="en-US" dirty="0"/>
              <a:t>ii. Care during transition from child to adult mental health </a:t>
            </a:r>
            <a:r>
              <a:rPr lang="en-US" dirty="0" smtClean="0"/>
              <a:t>services</a:t>
            </a:r>
            <a:endParaRPr lang="en-GB" dirty="0" smtClean="0"/>
          </a:p>
          <a:p>
            <a:pPr marL="457200" lvl="0" indent="-457200">
              <a:lnSpc>
                <a:spcPct val="110000"/>
              </a:lnSpc>
              <a:buAutoNum type="alphaLcPeriod" startAt="5"/>
            </a:pPr>
            <a:r>
              <a:rPr lang="en-US" sz="2400" dirty="0" smtClean="0"/>
              <a:t>Promote the use, and regular review, of an agreed joint care and risk management plan between general and mental health, which is integrated into the nursing plan when patients who require inpatient mental healthcare are temporarily accommodated on a general hospital ward </a:t>
            </a:r>
            <a:endParaRPr lang="en-GB" sz="2400" dirty="0" smtClean="0"/>
          </a:p>
          <a:p>
            <a:pPr marL="457200" indent="-457200">
              <a:lnSpc>
                <a:spcPct val="110000"/>
              </a:lnSpc>
              <a:buAutoNum type="alphaLcPeriod" startAt="6"/>
            </a:pPr>
            <a:r>
              <a:rPr lang="en-GB" sz="2400" dirty="0" smtClean="0"/>
              <a:t>Promote </a:t>
            </a:r>
            <a:r>
              <a:rPr lang="en-GB" sz="2400" dirty="0"/>
              <a:t>clear documentation and monitoring of mental health history, </a:t>
            </a:r>
            <a:r>
              <a:rPr lang="en-GB" sz="2400" dirty="0" smtClean="0"/>
              <a:t>mental </a:t>
            </a:r>
            <a:r>
              <a:rPr lang="en-GB" sz="2400" dirty="0"/>
              <a:t>state examination and management plans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2</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12973155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fontScale="92500" lnSpcReduction="20000"/>
          </a:bodyPr>
          <a:lstStyle/>
          <a:p>
            <a:pPr marL="0" indent="0">
              <a:lnSpc>
                <a:spcPct val="150000"/>
              </a:lnSpc>
              <a:buNone/>
            </a:pPr>
            <a:r>
              <a:rPr lang="en-GB" dirty="0" smtClean="0"/>
              <a:t>Review of </a:t>
            </a:r>
            <a:r>
              <a:rPr lang="en-GB" dirty="0"/>
              <a:t>the quality of care provided to young people and young adults with mental health conditions presenting to acute general hospitals or mental health inpatient </a:t>
            </a:r>
            <a:r>
              <a:rPr lang="en-GB" dirty="0" smtClean="0"/>
              <a:t>facilities</a:t>
            </a:r>
          </a:p>
          <a:p>
            <a:pPr>
              <a:lnSpc>
                <a:spcPct val="150000"/>
              </a:lnSpc>
              <a:buFont typeface="Calibri" panose="020F0502020204030204" pitchFamily="34" charset="0"/>
              <a:buChar char="–"/>
            </a:pPr>
            <a:r>
              <a:rPr lang="en-GB" dirty="0" smtClean="0"/>
              <a:t> Organisational questionnaire</a:t>
            </a:r>
          </a:p>
          <a:p>
            <a:pPr>
              <a:lnSpc>
                <a:spcPct val="150000"/>
              </a:lnSpc>
              <a:buFont typeface="Calibri" panose="020F0502020204030204" pitchFamily="34" charset="0"/>
              <a:buChar char="–"/>
            </a:pPr>
            <a:r>
              <a:rPr lang="en-GB" dirty="0" smtClean="0"/>
              <a:t> Clinician questionnaire</a:t>
            </a:r>
          </a:p>
          <a:p>
            <a:pPr>
              <a:lnSpc>
                <a:spcPct val="150000"/>
              </a:lnSpc>
              <a:buFont typeface="Calibri" panose="020F0502020204030204" pitchFamily="34" charset="0"/>
              <a:buChar char="–"/>
            </a:pPr>
            <a:r>
              <a:rPr lang="en-GB" dirty="0" smtClean="0"/>
              <a:t> Case note review</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6211" y="1035169"/>
            <a:ext cx="8091577" cy="5022568"/>
          </a:xfrm>
        </p:spPr>
        <p:txBody>
          <a:bodyPr vert="horz" lIns="91440" tIns="45720" rIns="91440" bIns="45720" rtlCol="0">
            <a:noAutofit/>
          </a:bodyPr>
          <a:lstStyle/>
          <a:p>
            <a:pPr marL="0" indent="0">
              <a:lnSpc>
                <a:spcPct val="110000"/>
              </a:lnSpc>
              <a:spcBef>
                <a:spcPts val="1200"/>
              </a:spcBef>
              <a:spcAft>
                <a:spcPts val="1200"/>
              </a:spcAft>
              <a:buNone/>
            </a:pPr>
            <a:r>
              <a:rPr lang="en-US" sz="2400" dirty="0"/>
              <a:t>Ensure children and young people admitted to acute general hospitals have prompt access to age-appropriate general hospital mental health liaison/crisis services when needed. These services should:</a:t>
            </a:r>
            <a:endParaRPr lang="en-GB" sz="2400" b="1" dirty="0"/>
          </a:p>
          <a:p>
            <a:pPr marL="457200" lvl="0" indent="-457200">
              <a:lnSpc>
                <a:spcPct val="110000"/>
              </a:lnSpc>
              <a:spcBef>
                <a:spcPts val="1200"/>
              </a:spcBef>
              <a:spcAft>
                <a:spcPts val="1200"/>
              </a:spcAft>
              <a:buFont typeface="+mj-lt"/>
              <a:buAutoNum type="alphaLcPeriod"/>
            </a:pPr>
            <a:r>
              <a:rPr lang="en-US" sz="2400" dirty="0"/>
              <a:t>Be staffed by clinicians fully trained in the specific needs of the age groups cared for</a:t>
            </a:r>
            <a:endParaRPr lang="en-GB" sz="2400" dirty="0"/>
          </a:p>
          <a:p>
            <a:pPr marL="457200" lvl="0" indent="-457200">
              <a:lnSpc>
                <a:spcPct val="110000"/>
              </a:lnSpc>
              <a:spcBef>
                <a:spcPts val="1200"/>
              </a:spcBef>
              <a:spcAft>
                <a:spcPts val="1200"/>
              </a:spcAft>
              <a:buFont typeface="+mj-lt"/>
              <a:buAutoNum type="alphaLcPeriod"/>
            </a:pPr>
            <a:r>
              <a:rPr lang="en-US" sz="2400" dirty="0"/>
              <a:t>Provide access to timely assessment, treatment and risk management during their episode of care, including those presenting in crisis both in or out of </a:t>
            </a:r>
            <a:r>
              <a:rPr lang="en-US" sz="2400" dirty="0" smtClean="0"/>
              <a:t>hours</a:t>
            </a:r>
          </a:p>
          <a:p>
            <a:pPr marL="0" lvl="0" indent="0" algn="r">
              <a:lnSpc>
                <a:spcPct val="110000"/>
              </a:lnSpc>
              <a:spcBef>
                <a:spcPts val="1200"/>
              </a:spcBef>
              <a:spcAft>
                <a:spcPts val="1200"/>
              </a:spcAft>
              <a:buNone/>
            </a:pPr>
            <a:r>
              <a:rPr lang="en-GB" sz="2400" dirty="0"/>
              <a:t>	</a:t>
            </a:r>
            <a:r>
              <a:rPr lang="en-GB" sz="2400" dirty="0" smtClean="0"/>
              <a:t>Cont’d…</a:t>
            </a: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3</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337" y="584776"/>
            <a:ext cx="8315325" cy="6143828"/>
          </a:xfrm>
        </p:spPr>
        <p:txBody>
          <a:bodyPr vert="horz" lIns="91440" tIns="45720" rIns="91440" bIns="45720" rtlCol="0">
            <a:noAutofit/>
          </a:bodyPr>
          <a:lstStyle/>
          <a:p>
            <a:pPr marL="0" lvl="0" indent="0">
              <a:lnSpc>
                <a:spcPct val="110000"/>
              </a:lnSpc>
              <a:spcBef>
                <a:spcPts val="600"/>
              </a:spcBef>
              <a:spcAft>
                <a:spcPts val="600"/>
              </a:spcAft>
              <a:buNone/>
            </a:pPr>
            <a:r>
              <a:rPr lang="en-US" sz="2400" dirty="0" smtClean="0"/>
              <a:t>c.   Enable </a:t>
            </a:r>
            <a:r>
              <a:rPr lang="en-US" sz="2400" dirty="0"/>
              <a:t>general hospital staff to provide:</a:t>
            </a:r>
            <a:endParaRPr lang="en-GB" sz="2400" dirty="0"/>
          </a:p>
          <a:p>
            <a:pPr marL="457200" lvl="1" indent="0">
              <a:lnSpc>
                <a:spcPct val="110000"/>
              </a:lnSpc>
              <a:spcBef>
                <a:spcPts val="600"/>
              </a:spcBef>
              <a:spcAft>
                <a:spcPts val="600"/>
              </a:spcAft>
              <a:buNone/>
            </a:pPr>
            <a:r>
              <a:rPr lang="en-US" dirty="0" err="1" smtClean="0"/>
              <a:t>i</a:t>
            </a:r>
            <a:r>
              <a:rPr lang="en-US" dirty="0" smtClean="0"/>
              <a:t>)  Appropriate </a:t>
            </a:r>
            <a:r>
              <a:rPr lang="en-US" dirty="0"/>
              <a:t>and safe care of patients with a mental </a:t>
            </a:r>
            <a:r>
              <a:rPr lang="en-US" dirty="0" smtClean="0"/>
              <a:t> health condition </a:t>
            </a:r>
            <a:r>
              <a:rPr lang="en-US" dirty="0"/>
              <a:t>on an inpatient ward</a:t>
            </a:r>
            <a:endParaRPr lang="en-GB" dirty="0"/>
          </a:p>
          <a:p>
            <a:pPr marL="457200" lvl="1" indent="0">
              <a:lnSpc>
                <a:spcPct val="110000"/>
              </a:lnSpc>
              <a:spcBef>
                <a:spcPts val="600"/>
              </a:spcBef>
              <a:spcAft>
                <a:spcPts val="600"/>
              </a:spcAft>
              <a:buNone/>
            </a:pPr>
            <a:r>
              <a:rPr lang="en-US" dirty="0" smtClean="0"/>
              <a:t>ii) Care </a:t>
            </a:r>
            <a:r>
              <a:rPr lang="en-US" dirty="0"/>
              <a:t>for children and young people where psychosocial factors affect physical illness presentation, treatment compliance and/or safeguarding </a:t>
            </a:r>
            <a:endParaRPr lang="en-GB" dirty="0"/>
          </a:p>
          <a:p>
            <a:pPr marL="514350" lvl="0" indent="-514350">
              <a:lnSpc>
                <a:spcPct val="110000"/>
              </a:lnSpc>
              <a:spcBef>
                <a:spcPts val="600"/>
              </a:spcBef>
              <a:spcAft>
                <a:spcPts val="600"/>
              </a:spcAft>
              <a:buAutoNum type="alphaLcPeriod" startAt="4"/>
            </a:pPr>
            <a:r>
              <a:rPr lang="en-US" sz="2400" dirty="0" smtClean="0"/>
              <a:t>Facilitate </a:t>
            </a:r>
            <a:r>
              <a:rPr lang="en-US" sz="2400" dirty="0"/>
              <a:t>access to a range of psychological and  </a:t>
            </a:r>
            <a:r>
              <a:rPr lang="en-US" sz="2400" dirty="0" smtClean="0"/>
              <a:t>psychosocial </a:t>
            </a:r>
            <a:r>
              <a:rPr lang="en-US" sz="2400" dirty="0"/>
              <a:t>interventions based on a full mental health assessment and clinical formulation </a:t>
            </a:r>
            <a:endParaRPr lang="en-US" sz="2400" dirty="0" smtClean="0"/>
          </a:p>
          <a:p>
            <a:pPr marL="514350" lvl="0" indent="-514350">
              <a:lnSpc>
                <a:spcPct val="110000"/>
              </a:lnSpc>
              <a:spcBef>
                <a:spcPts val="600"/>
              </a:spcBef>
              <a:spcAft>
                <a:spcPts val="600"/>
              </a:spcAft>
              <a:buAutoNum type="alphaLcPeriod" startAt="4"/>
            </a:pPr>
            <a:r>
              <a:rPr lang="en-US" sz="2400" dirty="0" smtClean="0"/>
              <a:t>Work </a:t>
            </a:r>
            <a:r>
              <a:rPr lang="en-US" sz="2400" dirty="0"/>
              <a:t>with general hospital staff to plan the patients mental healthcare needs upon </a:t>
            </a:r>
            <a:r>
              <a:rPr lang="en-US" sz="2400" dirty="0" smtClean="0"/>
              <a:t>discharge</a:t>
            </a:r>
          </a:p>
          <a:p>
            <a:pPr marL="514350" lvl="0" indent="-514350">
              <a:lnSpc>
                <a:spcPct val="110000"/>
              </a:lnSpc>
              <a:spcBef>
                <a:spcPts val="600"/>
              </a:spcBef>
              <a:spcAft>
                <a:spcPts val="600"/>
              </a:spcAft>
              <a:buAutoNum type="alphaLcPeriod" startAt="4"/>
            </a:pPr>
            <a:r>
              <a:rPr lang="en-GB" sz="2400" dirty="0" smtClean="0"/>
              <a:t>Involve </a:t>
            </a:r>
            <a:r>
              <a:rPr lang="en-GB" sz="2400" dirty="0"/>
              <a:t>children, young people and carers in agreeing and communicating after-care interventions and risk plans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3</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198391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4</a:t>
            </a:r>
            <a:endParaRPr lang="en-GB" sz="3200" dirty="0"/>
          </a:p>
        </p:txBody>
      </p:sp>
      <p:sp>
        <p:nvSpPr>
          <p:cNvPr id="2" name="Rectangle 1"/>
          <p:cNvSpPr/>
          <p:nvPr/>
        </p:nvSpPr>
        <p:spPr>
          <a:xfrm>
            <a:off x="983410" y="1443788"/>
            <a:ext cx="7280695" cy="2805063"/>
          </a:xfrm>
          <a:prstGeom prst="rect">
            <a:avLst/>
          </a:prstGeom>
        </p:spPr>
        <p:txBody>
          <a:bodyPr wrap="square">
            <a:spAutoFit/>
          </a:bodyPr>
          <a:lstStyle/>
          <a:p>
            <a:pPr>
              <a:lnSpc>
                <a:spcPct val="150000"/>
              </a:lnSpc>
            </a:pPr>
            <a:r>
              <a:rPr lang="en-GB" sz="2400" dirty="0">
                <a:latin typeface="Calibri" panose="020F0502020204030204" pitchFamily="34" charset="0"/>
                <a:ea typeface="Calibri" panose="020F0502020204030204" pitchFamily="34" charset="0"/>
              </a:rPr>
              <a:t>Use NICE Guideline 43 – ‘</a:t>
            </a:r>
            <a:r>
              <a:rPr lang="en-GB" sz="2400" i="1" dirty="0">
                <a:latin typeface="Calibri" panose="020F0502020204030204" pitchFamily="34" charset="0"/>
                <a:ea typeface="Calibri" panose="020F0502020204030204" pitchFamily="34" charset="0"/>
              </a:rPr>
              <a:t>Transition from Children’s to Adults’ Services for Young People using Health or Social Care Services</a:t>
            </a:r>
            <a:r>
              <a:rPr lang="en-GB" sz="2400" dirty="0">
                <a:latin typeface="Calibri" panose="020F0502020204030204" pitchFamily="34" charset="0"/>
                <a:ea typeface="Calibri" panose="020F0502020204030204" pitchFamily="34" charset="0"/>
              </a:rPr>
              <a:t>’ to support patients with mental health conditions during transition between child and adult physical and mental health services</a:t>
            </a:r>
            <a:endParaRPr lang="en-GB" sz="24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4443163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9381" y="1107209"/>
            <a:ext cx="7825237" cy="4491790"/>
          </a:xfrm>
        </p:spPr>
        <p:txBody>
          <a:bodyPr vert="horz" lIns="91440" tIns="45720" rIns="91440" bIns="45720" rtlCol="0">
            <a:normAutofit/>
          </a:bodyPr>
          <a:lstStyle/>
          <a:p>
            <a:pPr marL="0" indent="0">
              <a:lnSpc>
                <a:spcPct val="150000"/>
              </a:lnSpc>
              <a:buNone/>
            </a:pPr>
            <a:r>
              <a:rPr lang="en-US" sz="2400" dirty="0"/>
              <a:t>Ensure continuation of mental health care within and across service providers, particularly at the transition from child to adult services including:</a:t>
            </a:r>
            <a:endParaRPr lang="en-GB" sz="2400" dirty="0"/>
          </a:p>
          <a:p>
            <a:pPr lvl="0">
              <a:lnSpc>
                <a:spcPct val="150000"/>
              </a:lnSpc>
            </a:pPr>
            <a:r>
              <a:rPr lang="en-US" sz="2400" dirty="0"/>
              <a:t>The use of documented and joint care pathways</a:t>
            </a:r>
            <a:endParaRPr lang="en-GB" sz="2400" dirty="0"/>
          </a:p>
          <a:p>
            <a:pPr lvl="0">
              <a:lnSpc>
                <a:spcPct val="150000"/>
              </a:lnSpc>
            </a:pPr>
            <a:r>
              <a:rPr lang="en-US" sz="2400" dirty="0"/>
              <a:t>The use of clinical networks of care*</a:t>
            </a:r>
            <a:endParaRPr lang="en-GB" sz="2400" dirty="0"/>
          </a:p>
          <a:p>
            <a:pPr lvl="0">
              <a:lnSpc>
                <a:spcPct val="150000"/>
              </a:lnSpc>
            </a:pPr>
            <a:r>
              <a:rPr lang="en-US" sz="2400" dirty="0"/>
              <a:t>Auditing against national standards locally </a:t>
            </a:r>
            <a:endParaRPr lang="en-GB" sz="2400" dirty="0"/>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5</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9734508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866273"/>
            <a:ext cx="7886700" cy="5342021"/>
          </a:xfrm>
        </p:spPr>
        <p:txBody>
          <a:bodyPr vert="horz" lIns="91440" tIns="45720" rIns="91440" bIns="45720" rtlCol="0">
            <a:normAutofit fontScale="85000" lnSpcReduction="10000"/>
          </a:bodyPr>
          <a:lstStyle/>
          <a:p>
            <a:pPr marL="0" indent="0">
              <a:lnSpc>
                <a:spcPct val="120000"/>
              </a:lnSpc>
              <a:buNone/>
            </a:pPr>
            <a:r>
              <a:rPr lang="en-US" dirty="0"/>
              <a:t>Develop local clinical network arrangements between acute general health and mental health services to work more closely on:</a:t>
            </a:r>
            <a:endParaRPr lang="en-GB" dirty="0"/>
          </a:p>
          <a:p>
            <a:pPr lvl="0">
              <a:lnSpc>
                <a:spcPct val="120000"/>
              </a:lnSpc>
            </a:pPr>
            <a:r>
              <a:rPr lang="en-US" dirty="0"/>
              <a:t>Identifying and remedying gaps in local care pathways to provide high quality mental healthcare in all settings</a:t>
            </a:r>
            <a:endParaRPr lang="en-GB" dirty="0"/>
          </a:p>
          <a:p>
            <a:pPr lvl="0">
              <a:lnSpc>
                <a:spcPct val="120000"/>
              </a:lnSpc>
            </a:pPr>
            <a:r>
              <a:rPr lang="en-US" dirty="0"/>
              <a:t>Ensuring patient care records are effectively shared between care providers </a:t>
            </a:r>
            <a:endParaRPr lang="en-GB" dirty="0"/>
          </a:p>
          <a:p>
            <a:pPr lvl="0">
              <a:lnSpc>
                <a:spcPct val="160000"/>
              </a:lnSpc>
            </a:pPr>
            <a:r>
              <a:rPr lang="en-US" dirty="0"/>
              <a:t>Considering whether there is sufficient capacity in inpatient mental health facilities to allow timely local admission</a:t>
            </a:r>
            <a:endParaRPr lang="en-GB" dirty="0"/>
          </a:p>
          <a:p>
            <a:pPr>
              <a:lnSpc>
                <a:spcPct val="120000"/>
              </a:lnSpc>
            </a:pPr>
            <a:r>
              <a:rPr lang="en-GB" dirty="0"/>
              <a:t>Ensuring access to co-ordinated psychological and pharmacological interventions </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6</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10680414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7</a:t>
            </a:r>
            <a:endParaRPr lang="en-GB" sz="3200" dirty="0"/>
          </a:p>
        </p:txBody>
      </p:sp>
      <p:sp>
        <p:nvSpPr>
          <p:cNvPr id="5" name="TextBox 4"/>
          <p:cNvSpPr txBox="1"/>
          <p:nvPr/>
        </p:nvSpPr>
        <p:spPr>
          <a:xfrm>
            <a:off x="850231" y="1300163"/>
            <a:ext cx="7459579" cy="2805063"/>
          </a:xfrm>
          <a:prstGeom prst="rect">
            <a:avLst/>
          </a:prstGeom>
          <a:noFill/>
        </p:spPr>
        <p:txBody>
          <a:bodyPr wrap="square" rtlCol="0">
            <a:spAutoFit/>
          </a:bodyPr>
          <a:lstStyle/>
          <a:p>
            <a:pPr>
              <a:lnSpc>
                <a:spcPct val="150000"/>
              </a:lnSpc>
            </a:pPr>
            <a:r>
              <a:rPr lang="en-GB" sz="2400" dirty="0"/>
              <a:t>Ensure mental health risk management plans are clearly available in all general hospital patient records for patients admitted with a current mental health condition. </a:t>
            </a:r>
            <a:endParaRPr lang="en-GB" sz="2400" dirty="0" smtClean="0"/>
          </a:p>
          <a:p>
            <a:pPr>
              <a:lnSpc>
                <a:spcPct val="150000"/>
              </a:lnSpc>
            </a:pPr>
            <a:endParaRPr lang="en-GB" sz="2400" dirty="0" smtClean="0"/>
          </a:p>
          <a:p>
            <a:pPr>
              <a:lnSpc>
                <a:spcPct val="150000"/>
              </a:lnSpc>
            </a:pPr>
            <a:r>
              <a:rPr lang="en-GB" sz="2400" dirty="0" smtClean="0"/>
              <a:t>If </a:t>
            </a:r>
            <a:r>
              <a:rPr lang="en-GB" sz="2400" dirty="0"/>
              <a:t>a plan is not needed then this should also be recorded</a:t>
            </a:r>
          </a:p>
        </p:txBody>
      </p:sp>
      <p:sp>
        <p:nvSpPr>
          <p:cNvPr id="6" name="TextBox 5"/>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32300169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8</a:t>
            </a:r>
            <a:endParaRPr lang="en-GB" sz="3200" dirty="0"/>
          </a:p>
        </p:txBody>
      </p:sp>
      <p:sp>
        <p:nvSpPr>
          <p:cNvPr id="5" name="TextBox 4"/>
          <p:cNvSpPr txBox="1"/>
          <p:nvPr/>
        </p:nvSpPr>
        <p:spPr>
          <a:xfrm>
            <a:off x="802857" y="1224951"/>
            <a:ext cx="7538286" cy="4520241"/>
          </a:xfrm>
          <a:prstGeom prst="rect">
            <a:avLst/>
          </a:prstGeom>
        </p:spPr>
        <p:txBody>
          <a:bodyPr vert="horz" lIns="91440" tIns="45720" rIns="91440" bIns="45720" rtlCol="0">
            <a:noAutofit/>
          </a:bodyPr>
          <a:lstStyle>
            <a:lvl1pPr indent="0">
              <a:lnSpc>
                <a:spcPct val="90000"/>
              </a:lnSpc>
              <a:spcBef>
                <a:spcPts val="1000"/>
              </a:spcBef>
              <a:buFont typeface="Arial" panose="020B0604020202020204" pitchFamily="34" charset="0"/>
              <a:buNone/>
              <a:defRPr sz="2800"/>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nSpc>
                <a:spcPct val="110000"/>
              </a:lnSpc>
              <a:spcAft>
                <a:spcPts val="1200"/>
              </a:spcAft>
            </a:pPr>
            <a:r>
              <a:rPr lang="en-GB" sz="2400" dirty="0"/>
              <a:t>Utilise electronic patient records to improve record sharing between mental health hospitals and general hospitals within and outside the NHS. </a:t>
            </a:r>
          </a:p>
          <a:p>
            <a:pPr>
              <a:lnSpc>
                <a:spcPct val="110000"/>
              </a:lnSpc>
              <a:spcAft>
                <a:spcPts val="1200"/>
              </a:spcAft>
            </a:pPr>
            <a:r>
              <a:rPr lang="en-GB" sz="2400" dirty="0" smtClean="0"/>
              <a:t>In </a:t>
            </a:r>
            <a:r>
              <a:rPr lang="en-GB" sz="2400" dirty="0"/>
              <a:t>the absence of electronic records, patients should not be transferred between the hospitals without copies of all relevant notes accompanying them and could be encouraged to carry a ‘patient passport’ outlining an agreed care plan.</a:t>
            </a:r>
          </a:p>
        </p:txBody>
      </p:sp>
      <p:sp>
        <p:nvSpPr>
          <p:cNvPr id="6" name="TextBox 5"/>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24982990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9</a:t>
            </a:r>
            <a:endParaRPr lang="en-GB" sz="3200" dirty="0"/>
          </a:p>
        </p:txBody>
      </p:sp>
      <p:sp>
        <p:nvSpPr>
          <p:cNvPr id="5" name="TextBox 4"/>
          <p:cNvSpPr txBox="1"/>
          <p:nvPr/>
        </p:nvSpPr>
        <p:spPr>
          <a:xfrm>
            <a:off x="871537" y="1034606"/>
            <a:ext cx="7400925" cy="4545027"/>
          </a:xfrm>
          <a:prstGeom prst="rect">
            <a:avLst/>
          </a:prstGeom>
          <a:noFill/>
        </p:spPr>
        <p:txBody>
          <a:bodyPr wrap="square" rtlCol="0">
            <a:spAutoFit/>
          </a:bodyPr>
          <a:lstStyle/>
          <a:p>
            <a:pPr>
              <a:lnSpc>
                <a:spcPct val="110000"/>
              </a:lnSpc>
              <a:spcBef>
                <a:spcPts val="1000"/>
              </a:spcBef>
              <a:spcAft>
                <a:spcPts val="600"/>
              </a:spcAft>
            </a:pPr>
            <a:r>
              <a:rPr lang="en-US" sz="2400" dirty="0"/>
              <a:t>Provide children and young people with mental health conditions an opportunity for private confidential discussions with physical and/or mental health professionals where they are seen in an emergency department or ward within an acute general hospital or mental health facility. </a:t>
            </a:r>
            <a:endParaRPr lang="en-US" sz="2400" dirty="0" smtClean="0"/>
          </a:p>
          <a:p>
            <a:pPr>
              <a:lnSpc>
                <a:spcPct val="110000"/>
              </a:lnSpc>
              <a:spcBef>
                <a:spcPts val="1000"/>
              </a:spcBef>
              <a:spcAft>
                <a:spcPts val="600"/>
              </a:spcAft>
            </a:pPr>
            <a:endParaRPr lang="en-US" sz="2400" dirty="0" smtClean="0"/>
          </a:p>
          <a:p>
            <a:pPr>
              <a:lnSpc>
                <a:spcPct val="110000"/>
              </a:lnSpc>
              <a:spcBef>
                <a:spcPts val="1000"/>
              </a:spcBef>
            </a:pPr>
            <a:r>
              <a:rPr lang="en-US" sz="2400" dirty="0" smtClean="0"/>
              <a:t>This </a:t>
            </a:r>
            <a:r>
              <a:rPr lang="en-US" sz="2400" dirty="0"/>
              <a:t>should include a psychosocial assessment leading to an agreed, documented crisis and coping plan given to the patient</a:t>
            </a:r>
            <a:endParaRPr lang="en-GB" sz="2400" dirty="0"/>
          </a:p>
        </p:txBody>
      </p:sp>
      <p:sp>
        <p:nvSpPr>
          <p:cNvPr id="6" name="TextBox 5"/>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17834379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8663" y="1657350"/>
            <a:ext cx="7773653" cy="2414318"/>
          </a:xfrm>
        </p:spPr>
        <p:txBody>
          <a:bodyPr vert="horz" lIns="91440" tIns="45720" rIns="91440" bIns="45720" rtlCol="0">
            <a:noAutofit/>
          </a:bodyPr>
          <a:lstStyle/>
          <a:p>
            <a:pPr marL="0" indent="0">
              <a:lnSpc>
                <a:spcPct val="150000"/>
              </a:lnSpc>
              <a:spcBef>
                <a:spcPts val="600"/>
              </a:spcBef>
              <a:spcAft>
                <a:spcPts val="600"/>
              </a:spcAft>
              <a:buClr>
                <a:srgbClr val="FE612A"/>
              </a:buClr>
              <a:buSzPct val="80000"/>
              <a:buNone/>
            </a:pPr>
            <a:r>
              <a:rPr lang="en-GB" sz="2400" dirty="0" smtClean="0"/>
              <a:t>Document </a:t>
            </a:r>
            <a:r>
              <a:rPr lang="en-GB" sz="2400" dirty="0"/>
              <a:t>the competence and capacity of children and young people to be involved in decision-making and also to give their consent to treatment or an admission</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a:t>Recommendation </a:t>
            </a:r>
            <a:r>
              <a:rPr lang="en-GB" sz="3200" dirty="0" smtClean="0"/>
              <a:t>10</a:t>
            </a:r>
            <a:endParaRPr lang="en-GB" sz="3200" dirty="0"/>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a:t>
            </a:r>
            <a:endParaRPr lang="en-GB" dirty="0">
              <a:solidFill>
                <a:schemeClr val="bg1"/>
              </a:solidFill>
            </a:endParaRPr>
          </a:p>
        </p:txBody>
      </p:sp>
    </p:spTree>
    <p:extLst>
      <p:ext uri="{BB962C8B-B14F-4D97-AF65-F5344CB8AC3E}">
        <p14:creationId xmlns:p14="http://schemas.microsoft.com/office/powerpoint/2010/main" val="40106326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645919"/>
            <a:ext cx="7788365" cy="2575561"/>
          </a:xfrm>
        </p:spPr>
        <p:txBody>
          <a:bodyPr vert="horz" lIns="91440" tIns="45720" rIns="91440" bIns="45720" rtlCol="0">
            <a:normAutofit/>
          </a:bodyPr>
          <a:lstStyle/>
          <a:p>
            <a:pPr marL="0" indent="0">
              <a:lnSpc>
                <a:spcPct val="150000"/>
              </a:lnSpc>
              <a:buNone/>
            </a:pPr>
            <a:r>
              <a:rPr lang="en-US" dirty="0"/>
              <a:t>Implement evidence-based interventions in all healthcare and educational settings and  </a:t>
            </a:r>
            <a:r>
              <a:rPr lang="en-GB" dirty="0" smtClean="0"/>
              <a:t>organisations</a:t>
            </a:r>
            <a:r>
              <a:rPr lang="en-US" dirty="0" smtClean="0"/>
              <a:t> </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11</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16802903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14450"/>
            <a:ext cx="7886700" cy="4500563"/>
          </a:xfrm>
        </p:spPr>
        <p:txBody>
          <a:bodyPr>
            <a:normAutofit/>
          </a:bodyPr>
          <a:lstStyle/>
          <a:p>
            <a:pPr>
              <a:lnSpc>
                <a:spcPct val="150000"/>
              </a:lnSpc>
            </a:pPr>
            <a:r>
              <a:rPr lang="en-GB" dirty="0"/>
              <a:t>Patients with an eating disorder, depression, anxiety or who self-harmed, aged 11-25 years </a:t>
            </a:r>
            <a:endParaRPr lang="en-GB" dirty="0" smtClean="0"/>
          </a:p>
          <a:p>
            <a:pPr>
              <a:lnSpc>
                <a:spcPct val="150000"/>
              </a:lnSpc>
            </a:pPr>
            <a:r>
              <a:rPr lang="en-GB" dirty="0" smtClean="0"/>
              <a:t>Admitted </a:t>
            </a:r>
            <a:r>
              <a:rPr lang="en-GB" dirty="0"/>
              <a:t>as an inpatient to a general hospital or emergency mental health </a:t>
            </a:r>
            <a:r>
              <a:rPr lang="en-GB" dirty="0" smtClean="0"/>
              <a:t>facility</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population</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569719"/>
            <a:ext cx="7788365" cy="2560321"/>
          </a:xfrm>
        </p:spPr>
        <p:txBody>
          <a:bodyPr vert="horz" lIns="91440" tIns="45720" rIns="91440" bIns="45720" rtlCol="0">
            <a:normAutofit/>
          </a:bodyPr>
          <a:lstStyle/>
          <a:p>
            <a:pPr marL="0" indent="0">
              <a:lnSpc>
                <a:spcPct val="150000"/>
              </a:lnSpc>
              <a:buNone/>
            </a:pPr>
            <a:r>
              <a:rPr lang="en-US" dirty="0"/>
              <a:t>Raise awareness, improve emotional literacy, tackle stigma and particularly engage with males in improving their help-seeking </a:t>
            </a:r>
            <a:r>
              <a:rPr lang="en-GB" dirty="0"/>
              <a:t>behaviour</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12</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12534533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000125"/>
            <a:ext cx="7788365" cy="5436534"/>
          </a:xfrm>
        </p:spPr>
        <p:txBody>
          <a:bodyPr vert="horz" lIns="91440" tIns="45720" rIns="91440" bIns="45720" rtlCol="0">
            <a:normAutofit/>
          </a:bodyPr>
          <a:lstStyle/>
          <a:p>
            <a:pPr marL="0" indent="0">
              <a:lnSpc>
                <a:spcPct val="110000"/>
              </a:lnSpc>
              <a:buNone/>
            </a:pPr>
            <a:r>
              <a:rPr lang="en-US" dirty="0"/>
              <a:t>Design mental health services to:</a:t>
            </a:r>
            <a:endParaRPr lang="en-GB" dirty="0"/>
          </a:p>
          <a:p>
            <a:pPr marL="514350" lvl="0" indent="-514350">
              <a:lnSpc>
                <a:spcPct val="110000"/>
              </a:lnSpc>
              <a:buFont typeface="+mj-lt"/>
              <a:buAutoNum type="alphaLcPeriod"/>
            </a:pPr>
            <a:r>
              <a:rPr lang="en-US" dirty="0"/>
              <a:t>Promote access for children and young people from the most deprived communities </a:t>
            </a:r>
            <a:endParaRPr lang="en-GB" dirty="0"/>
          </a:p>
          <a:p>
            <a:pPr marL="514350" lvl="0" indent="-514350">
              <a:lnSpc>
                <a:spcPct val="110000"/>
              </a:lnSpc>
              <a:buFont typeface="+mj-lt"/>
              <a:buAutoNum type="alphaLcPeriod"/>
            </a:pPr>
            <a:r>
              <a:rPr lang="en-US" dirty="0"/>
              <a:t>Provide access to developmentally appropriate healthcare</a:t>
            </a:r>
            <a:endParaRPr lang="en-GB" dirty="0"/>
          </a:p>
          <a:p>
            <a:pPr marL="514350" lvl="0" indent="-514350">
              <a:lnSpc>
                <a:spcPct val="110000"/>
              </a:lnSpc>
              <a:buFont typeface="+mj-lt"/>
              <a:buAutoNum type="alphaLcPeriod"/>
            </a:pPr>
            <a:r>
              <a:rPr lang="en-US" dirty="0"/>
              <a:t>Provide training initiatives to promote staff awareness of the impact of inequalities, such as deprivation</a:t>
            </a:r>
            <a:endParaRPr lang="en-GB" dirty="0"/>
          </a:p>
          <a:p>
            <a:pPr marL="514350" indent="-514350">
              <a:lnSpc>
                <a:spcPct val="110000"/>
              </a:lnSpc>
              <a:buFont typeface="+mj-lt"/>
              <a:buAutoNum type="alphaLcPeriod"/>
            </a:pPr>
            <a:r>
              <a:rPr lang="en-GB" dirty="0"/>
              <a:t>Monitor the impact of any change in service provision on such inequalities</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13</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39834318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817" y="1281764"/>
            <a:ext cx="7788365" cy="4882179"/>
          </a:xfrm>
        </p:spPr>
        <p:txBody>
          <a:bodyPr vert="horz" lIns="91440" tIns="45720" rIns="91440" bIns="45720" rtlCol="0">
            <a:normAutofit/>
          </a:bodyPr>
          <a:lstStyle/>
          <a:p>
            <a:pPr marL="0" indent="0">
              <a:lnSpc>
                <a:spcPct val="150000"/>
              </a:lnSpc>
              <a:buNone/>
            </a:pPr>
            <a:r>
              <a:rPr lang="en-US" dirty="0"/>
              <a:t>Undertake local clinical audit of people with mental health conditions who ‘do not attend’ clinics to understand why and facilitate improvements thereafter through action plans and local quality improvement projects</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14</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32490633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737359"/>
            <a:ext cx="7788365" cy="3684873"/>
          </a:xfrm>
        </p:spPr>
        <p:txBody>
          <a:bodyPr vert="horz" lIns="91440" tIns="45720" rIns="91440" bIns="45720" rtlCol="0">
            <a:normAutofit/>
          </a:bodyPr>
          <a:lstStyle/>
          <a:p>
            <a:pPr marL="0" indent="0">
              <a:lnSpc>
                <a:spcPct val="150000"/>
              </a:lnSpc>
              <a:buNone/>
            </a:pPr>
            <a:r>
              <a:rPr lang="en-GB" dirty="0"/>
              <a:t>Harmonise the governance and application process to obtain faster and easier access to routinely collected national datasets in England, Wales, Scotland and Northern Ireland</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15</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8067577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000124"/>
            <a:ext cx="7788365" cy="5690235"/>
          </a:xfrm>
        </p:spPr>
        <p:txBody>
          <a:bodyPr vert="horz" lIns="91440" tIns="45720" rIns="91440" bIns="45720" rtlCol="0">
            <a:normAutofit lnSpcReduction="10000"/>
          </a:bodyPr>
          <a:lstStyle/>
          <a:p>
            <a:pPr marL="0" indent="0">
              <a:buNone/>
            </a:pPr>
            <a:r>
              <a:rPr lang="en-US" dirty="0"/>
              <a:t>Ensure coding of mental health conditions in all healthcare records and routinely collected datasets is accurate and consistent. </a:t>
            </a:r>
            <a:endParaRPr lang="en-US" dirty="0" smtClean="0"/>
          </a:p>
          <a:p>
            <a:pPr marL="0" indent="0">
              <a:buNone/>
            </a:pPr>
            <a:r>
              <a:rPr lang="en-US" dirty="0" smtClean="0"/>
              <a:t>Service </a:t>
            </a:r>
            <a:r>
              <a:rPr lang="en-US" dirty="0"/>
              <a:t>providers need to:</a:t>
            </a:r>
            <a:endParaRPr lang="en-GB" dirty="0"/>
          </a:p>
          <a:p>
            <a:pPr marL="514350" lvl="0" indent="-514350">
              <a:buFont typeface="+mj-lt"/>
              <a:buAutoNum type="alphaLcPeriod"/>
            </a:pPr>
            <a:r>
              <a:rPr lang="en-US" dirty="0"/>
              <a:t>Review and agree data metrics to determine what is relevant for families, clinicians and commissioners</a:t>
            </a:r>
            <a:endParaRPr lang="en-GB" dirty="0"/>
          </a:p>
          <a:p>
            <a:pPr marL="514350" lvl="0" indent="-514350">
              <a:buFont typeface="+mj-lt"/>
              <a:buAutoNum type="alphaLcPeriod"/>
            </a:pPr>
            <a:r>
              <a:rPr lang="en-US" dirty="0"/>
              <a:t>Train primary and secondary care staff and clinical coders</a:t>
            </a:r>
            <a:endParaRPr lang="en-GB" dirty="0"/>
          </a:p>
          <a:p>
            <a:pPr marL="514350" lvl="0" indent="-514350">
              <a:buFont typeface="+mj-lt"/>
              <a:buAutoNum type="alphaLcPeriod"/>
            </a:pPr>
            <a:r>
              <a:rPr lang="en-US" dirty="0"/>
              <a:t>Ensure hospitals have the appropriate IT and data collection/entry processes</a:t>
            </a:r>
            <a:endParaRPr lang="en-GB" dirty="0"/>
          </a:p>
          <a:p>
            <a:pPr marL="514350" lvl="0" indent="-514350">
              <a:buFont typeface="+mj-lt"/>
              <a:buAutoNum type="alphaLcPeriod"/>
            </a:pPr>
            <a:r>
              <a:rPr lang="en-US" dirty="0" smtClean="0"/>
              <a:t>Ensure </a:t>
            </a:r>
            <a:r>
              <a:rPr lang="en-US" dirty="0"/>
              <a:t>review of the data by local stakeholders</a:t>
            </a:r>
            <a:endParaRPr lang="en-GB" dirty="0"/>
          </a:p>
          <a:p>
            <a:pPr marL="514350" indent="-514350">
              <a:buFont typeface="+mj-lt"/>
              <a:buAutoNum type="alphaLcPeriod"/>
            </a:pPr>
            <a:r>
              <a:rPr lang="en-GB" dirty="0" smtClean="0"/>
              <a:t>Record </a:t>
            </a:r>
            <a:r>
              <a:rPr lang="en-GB" dirty="0"/>
              <a:t>and use outcome data to guide future care delivery</a:t>
            </a:r>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Recommendation 16</a:t>
            </a:r>
            <a:endParaRPr lang="en-GB" sz="3200" dirty="0">
              <a:solidFill>
                <a:schemeClr val="bg1"/>
              </a:solidFill>
            </a:endParaRPr>
          </a:p>
        </p:txBody>
      </p:sp>
      <p:sp>
        <p:nvSpPr>
          <p:cNvPr id="5" name="TextBox 4"/>
          <p:cNvSpPr txBox="1"/>
          <p:nvPr/>
        </p:nvSpPr>
        <p:spPr>
          <a:xfrm>
            <a:off x="7650480" y="107721"/>
            <a:ext cx="1493520" cy="369332"/>
          </a:xfrm>
          <a:prstGeom prst="rect">
            <a:avLst/>
          </a:prstGeom>
          <a:noFill/>
        </p:spPr>
        <p:txBody>
          <a:bodyPr wrap="square" rtlCol="0">
            <a:spAutoFit/>
          </a:bodyPr>
          <a:lstStyle/>
          <a:p>
            <a:r>
              <a:rPr lang="en-US" dirty="0" smtClean="0">
                <a:solidFill>
                  <a:schemeClr val="bg1"/>
                </a:solidFill>
              </a:rPr>
              <a:t>Report II</a:t>
            </a:r>
            <a:endParaRPr lang="en-GB" dirty="0">
              <a:solidFill>
                <a:schemeClr val="bg1"/>
              </a:solidFill>
            </a:endParaRPr>
          </a:p>
        </p:txBody>
      </p:sp>
    </p:spTree>
    <p:extLst>
      <p:ext uri="{BB962C8B-B14F-4D97-AF65-F5344CB8AC3E}">
        <p14:creationId xmlns:p14="http://schemas.microsoft.com/office/powerpoint/2010/main" val="29793345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E612A"/>
          </a:solidFill>
        </p:spPr>
        <p:txBody>
          <a:bodyPr>
            <a:normAutofit/>
          </a:bodyPr>
          <a:lstStyle/>
          <a:p>
            <a:pPr algn="ctr"/>
            <a:r>
              <a:rPr lang="en-GB" sz="4000" b="1" dirty="0" smtClean="0">
                <a:solidFill>
                  <a:schemeClr val="bg1"/>
                </a:solidFill>
              </a:rPr>
              <a:t>Mental Healthcare in Young People and Young Adults</a:t>
            </a:r>
            <a:endParaRPr lang="en-GB" sz="4000"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are be found at</a:t>
            </a:r>
          </a:p>
          <a:p>
            <a:pPr marL="0" indent="0" algn="ctr">
              <a:buNone/>
            </a:pPr>
            <a:r>
              <a:rPr lang="en-GB" sz="3200" dirty="0" smtClean="0">
                <a:hlinkClick r:id="rId2"/>
              </a:rPr>
              <a:t>www.ncepod.org.uk/2019ypmh</a:t>
            </a:r>
            <a:endParaRPr lang="en-GB" sz="3200" dirty="0" smtClean="0"/>
          </a:p>
          <a:p>
            <a:pPr marL="0" indent="0" algn="ctr">
              <a:buNone/>
            </a:pPr>
            <a:endParaRPr lang="en-GB" sz="3200" dirty="0"/>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pic>
        <p:nvPicPr>
          <p:cNvPr id="2" name="Content Placeholder 1"/>
          <p:cNvPicPr>
            <a:picLocks noGrp="1" noChangeAspect="1"/>
          </p:cNvPicPr>
          <p:nvPr>
            <p:ph idx="1"/>
          </p:nvPr>
        </p:nvPicPr>
        <p:blipFill rotWithShape="1">
          <a:blip r:embed="rId3"/>
          <a:srcRect b="881"/>
          <a:stretch/>
        </p:blipFill>
        <p:spPr>
          <a:xfrm>
            <a:off x="1767841" y="660375"/>
            <a:ext cx="4805714" cy="5892825"/>
          </a:xfrm>
          <a:prstGeom prst="rect">
            <a:avLst/>
          </a:prstGeom>
        </p:spPr>
      </p:pic>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a:t>
            </a:r>
            <a:endParaRPr lang="en-GB" sz="3200" dirty="0">
              <a:solidFill>
                <a:schemeClr val="bg1"/>
              </a:solidFill>
            </a:endParaRPr>
          </a:p>
        </p:txBody>
      </p:sp>
      <p:sp>
        <p:nvSpPr>
          <p:cNvPr id="6" name="Content Placeholder 5"/>
          <p:cNvSpPr>
            <a:spLocks noGrp="1"/>
          </p:cNvSpPr>
          <p:nvPr>
            <p:ph idx="1"/>
          </p:nvPr>
        </p:nvSpPr>
        <p:spPr>
          <a:xfrm>
            <a:off x="628650" y="1905000"/>
            <a:ext cx="7886700" cy="2343150"/>
          </a:xfrm>
        </p:spPr>
        <p:txBody>
          <a:bodyPr>
            <a:normAutofit/>
          </a:bodyPr>
          <a:lstStyle/>
          <a:p>
            <a:pPr marL="457200" indent="-457200" fontAlgn="t">
              <a:lnSpc>
                <a:spcPct val="110000"/>
              </a:lnSpc>
              <a:spcAft>
                <a:spcPts val="600"/>
              </a:spcAft>
              <a:buFont typeface="+mj-lt"/>
              <a:buAutoNum type="arabicPeriod"/>
            </a:pPr>
            <a:r>
              <a:rPr lang="en-US" dirty="0" smtClean="0"/>
              <a:t>Mental </a:t>
            </a:r>
            <a:r>
              <a:rPr lang="en-US" dirty="0"/>
              <a:t>healthcare was not given the same level of importance as physical healthcare in general </a:t>
            </a:r>
            <a:r>
              <a:rPr lang="en-US" dirty="0" smtClean="0"/>
              <a:t>hospitals</a:t>
            </a:r>
          </a:p>
          <a:p>
            <a:pPr marL="457200" indent="-457200" fontAlgn="t">
              <a:lnSpc>
                <a:spcPct val="110000"/>
              </a:lnSpc>
              <a:spcAft>
                <a:spcPts val="600"/>
              </a:spcAft>
              <a:buFont typeface="+mj-lt"/>
              <a:buAutoNum type="arabicPeriod"/>
            </a:pPr>
            <a:endParaRPr lang="en-US" dirty="0"/>
          </a:p>
        </p:txBody>
      </p:sp>
    </p:spTree>
    <p:extLst>
      <p:ext uri="{BB962C8B-B14F-4D97-AF65-F5344CB8AC3E}">
        <p14:creationId xmlns:p14="http://schemas.microsoft.com/office/powerpoint/2010/main" val="3417492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a:t>
            </a:r>
            <a:endParaRPr lang="en-GB" sz="3200" dirty="0">
              <a:solidFill>
                <a:schemeClr val="bg1"/>
              </a:solidFill>
            </a:endParaRPr>
          </a:p>
        </p:txBody>
      </p:sp>
      <p:sp>
        <p:nvSpPr>
          <p:cNvPr id="6" name="Content Placeholder 5"/>
          <p:cNvSpPr>
            <a:spLocks noGrp="1"/>
          </p:cNvSpPr>
          <p:nvPr>
            <p:ph idx="1"/>
          </p:nvPr>
        </p:nvSpPr>
        <p:spPr>
          <a:xfrm>
            <a:off x="628650" y="1028700"/>
            <a:ext cx="7886700" cy="5397858"/>
          </a:xfrm>
        </p:spPr>
        <p:txBody>
          <a:bodyPr>
            <a:normAutofit/>
          </a:bodyPr>
          <a:lstStyle/>
          <a:p>
            <a:pPr marL="0" indent="0" fontAlgn="t">
              <a:lnSpc>
                <a:spcPct val="110000"/>
              </a:lnSpc>
              <a:spcAft>
                <a:spcPts val="600"/>
              </a:spcAft>
              <a:buNone/>
            </a:pPr>
            <a:endParaRPr lang="en-GB" dirty="0"/>
          </a:p>
          <a:p>
            <a:pPr marL="457200" indent="-457200" fontAlgn="t">
              <a:lnSpc>
                <a:spcPct val="110000"/>
              </a:lnSpc>
              <a:spcAft>
                <a:spcPts val="600"/>
              </a:spcAft>
              <a:buFont typeface="+mj-lt"/>
              <a:buAutoNum type="arabicPeriod" startAt="2"/>
            </a:pPr>
            <a:r>
              <a:rPr lang="en-US" dirty="0"/>
              <a:t>General hospital staff were not receiving enough support from mental health professionals in the general hospital setting, particularly with regard to risk </a:t>
            </a:r>
            <a:r>
              <a:rPr lang="en-US" dirty="0" smtClean="0"/>
              <a:t>management</a:t>
            </a:r>
            <a:endParaRPr lang="en-GB" dirty="0"/>
          </a:p>
        </p:txBody>
      </p:sp>
    </p:spTree>
    <p:extLst>
      <p:ext uri="{BB962C8B-B14F-4D97-AF65-F5344CB8AC3E}">
        <p14:creationId xmlns:p14="http://schemas.microsoft.com/office/powerpoint/2010/main" val="1635730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a:t>
            </a:r>
            <a:endParaRPr lang="en-GB" sz="3200" dirty="0">
              <a:solidFill>
                <a:schemeClr val="bg1"/>
              </a:solidFill>
            </a:endParaRPr>
          </a:p>
        </p:txBody>
      </p:sp>
      <p:sp>
        <p:nvSpPr>
          <p:cNvPr id="6" name="Content Placeholder 5"/>
          <p:cNvSpPr>
            <a:spLocks noGrp="1"/>
          </p:cNvSpPr>
          <p:nvPr>
            <p:ph idx="1"/>
          </p:nvPr>
        </p:nvSpPr>
        <p:spPr>
          <a:xfrm>
            <a:off x="628650" y="1790700"/>
            <a:ext cx="7886700" cy="2914650"/>
          </a:xfrm>
        </p:spPr>
        <p:txBody>
          <a:bodyPr>
            <a:normAutofit/>
          </a:bodyPr>
          <a:lstStyle/>
          <a:p>
            <a:pPr marL="457200" indent="-457200" fontAlgn="t">
              <a:lnSpc>
                <a:spcPct val="110000"/>
              </a:lnSpc>
              <a:spcAft>
                <a:spcPts val="600"/>
              </a:spcAft>
              <a:buFont typeface="+mj-lt"/>
              <a:buAutoNum type="arabicPeriod" startAt="3"/>
            </a:pPr>
            <a:r>
              <a:rPr lang="en-US" dirty="0" smtClean="0"/>
              <a:t>Planning </a:t>
            </a:r>
            <a:r>
              <a:rPr lang="en-US" dirty="0"/>
              <a:t>for the transition of care from child to adult mental health services, particularly in secondary care was not always done </a:t>
            </a:r>
            <a:r>
              <a:rPr lang="en-US" dirty="0" smtClean="0"/>
              <a:t>well</a:t>
            </a:r>
          </a:p>
          <a:p>
            <a:pPr marL="457200" indent="-457200" fontAlgn="t">
              <a:lnSpc>
                <a:spcPct val="110000"/>
              </a:lnSpc>
              <a:spcAft>
                <a:spcPts val="600"/>
              </a:spcAft>
              <a:buFont typeface="+mj-lt"/>
              <a:buAutoNum type="arabicPeriod" startAt="3"/>
            </a:pPr>
            <a:endParaRPr lang="en-US" dirty="0"/>
          </a:p>
        </p:txBody>
      </p:sp>
    </p:spTree>
    <p:extLst>
      <p:ext uri="{BB962C8B-B14F-4D97-AF65-F5344CB8AC3E}">
        <p14:creationId xmlns:p14="http://schemas.microsoft.com/office/powerpoint/2010/main" val="14351399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a:t>
            </a:r>
            <a:endParaRPr lang="en-GB" sz="3200" dirty="0">
              <a:solidFill>
                <a:schemeClr val="bg1"/>
              </a:solidFill>
            </a:endParaRPr>
          </a:p>
        </p:txBody>
      </p:sp>
      <p:sp>
        <p:nvSpPr>
          <p:cNvPr id="6" name="Content Placeholder 5"/>
          <p:cNvSpPr>
            <a:spLocks noGrp="1"/>
          </p:cNvSpPr>
          <p:nvPr>
            <p:ph idx="1"/>
          </p:nvPr>
        </p:nvSpPr>
        <p:spPr>
          <a:xfrm>
            <a:off x="628650" y="1752600"/>
            <a:ext cx="7886700" cy="3352800"/>
          </a:xfrm>
        </p:spPr>
        <p:txBody>
          <a:bodyPr>
            <a:normAutofit/>
          </a:bodyPr>
          <a:lstStyle/>
          <a:p>
            <a:pPr marL="514350" indent="-514350" fontAlgn="t">
              <a:lnSpc>
                <a:spcPct val="110000"/>
              </a:lnSpc>
              <a:spcAft>
                <a:spcPts val="600"/>
              </a:spcAft>
              <a:buFont typeface="+mj-lt"/>
              <a:buAutoNum type="arabicPeriod" startAt="4"/>
            </a:pPr>
            <a:r>
              <a:rPr lang="en-US" dirty="0" smtClean="0"/>
              <a:t>Clinical </a:t>
            </a:r>
            <a:r>
              <a:rPr lang="en-US" dirty="0"/>
              <a:t>information related to patients with known mental health conditions was not always communicated at the interface between healthcare providers or between the multidisciplinary clinical groups caring for the patient </a:t>
            </a:r>
            <a:endParaRPr lang="en-GB" dirty="0"/>
          </a:p>
        </p:txBody>
      </p:sp>
    </p:spTree>
    <p:extLst>
      <p:ext uri="{BB962C8B-B14F-4D97-AF65-F5344CB8AC3E}">
        <p14:creationId xmlns:p14="http://schemas.microsoft.com/office/powerpoint/2010/main" val="12447380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 Report II</a:t>
            </a:r>
            <a:endParaRPr lang="en-GB" sz="3200" dirty="0">
              <a:solidFill>
                <a:schemeClr val="bg1"/>
              </a:solidFill>
            </a:endParaRPr>
          </a:p>
        </p:txBody>
      </p:sp>
      <p:sp>
        <p:nvSpPr>
          <p:cNvPr id="6" name="Content Placeholder 5"/>
          <p:cNvSpPr>
            <a:spLocks noGrp="1"/>
          </p:cNvSpPr>
          <p:nvPr>
            <p:ph idx="1"/>
          </p:nvPr>
        </p:nvSpPr>
        <p:spPr>
          <a:xfrm>
            <a:off x="723900" y="1619250"/>
            <a:ext cx="7505700" cy="3048000"/>
          </a:xfrm>
        </p:spPr>
        <p:txBody>
          <a:bodyPr>
            <a:noAutofit/>
          </a:bodyPr>
          <a:lstStyle/>
          <a:p>
            <a:pPr marL="457200" indent="-457200" fontAlgn="t">
              <a:lnSpc>
                <a:spcPct val="110000"/>
              </a:lnSpc>
              <a:spcAft>
                <a:spcPts val="600"/>
              </a:spcAft>
              <a:buFont typeface="+mj-lt"/>
              <a:buAutoNum type="arabicPeriod"/>
            </a:pPr>
            <a:r>
              <a:rPr lang="en-GB" dirty="0" smtClean="0"/>
              <a:t>Routine</a:t>
            </a:r>
            <a:r>
              <a:rPr lang="en-GB" dirty="0"/>
              <a:t>, national data collection, including coding and ease of access, required </a:t>
            </a:r>
            <a:r>
              <a:rPr lang="en-GB" dirty="0" smtClean="0"/>
              <a:t>improvement</a:t>
            </a:r>
            <a:endParaRPr lang="en-GB" dirty="0"/>
          </a:p>
        </p:txBody>
      </p:sp>
    </p:spTree>
    <p:extLst>
      <p:ext uri="{BB962C8B-B14F-4D97-AF65-F5344CB8AC3E}">
        <p14:creationId xmlns:p14="http://schemas.microsoft.com/office/powerpoint/2010/main" val="34836205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9956A19C-7510-46CB-A3DE-6756ED3E1151}" vid="{25560A01-242C-4CC0-BC39-E57565AC6BC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1144</TotalTime>
  <Words>4203</Words>
  <Application>Microsoft Office PowerPoint</Application>
  <PresentationFormat>On-screen Show (4:3)</PresentationFormat>
  <Paragraphs>360</Paragraphs>
  <Slides>35</Slides>
  <Notes>34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Calibri Light</vt:lpstr>
      <vt:lpstr>Office Theme</vt:lpstr>
      <vt:lpstr>Mental Healthcare in Young People and Young Adults  A review of the quality of care provided to young people and young adults with mental health conditions presenting to acute general hospitals or mental health inpatient facilities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Recommendations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Mental Healthcare in Young People and Young Adults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YPMH slide set with presenters' notes</dc:title>
  <dc:creator>NCEPOD</dc:creator>
  <cp:lastModifiedBy>Kirsty MacLean Steel</cp:lastModifiedBy>
  <cp:revision>75</cp:revision>
  <cp:lastPrinted>2019-09-10T14:40:40Z</cp:lastPrinted>
  <dcterms:created xsi:type="dcterms:W3CDTF">2019-08-08T14:12:12Z</dcterms:created>
  <dcterms:modified xsi:type="dcterms:W3CDTF">2019-09-11T09:16:50Z</dcterms:modified>
  <cp:category>Mental Healthcare in Young People and Young Adults</cp:category>
</cp:coreProperties>
</file>