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6" r:id="rId2"/>
    <p:sldId id="268" r:id="rId3"/>
    <p:sldId id="271" r:id="rId4"/>
    <p:sldId id="272" r:id="rId5"/>
    <p:sldId id="267" r:id="rId6"/>
    <p:sldId id="270" r:id="rId7"/>
    <p:sldId id="276" r:id="rId8"/>
    <p:sldId id="277" r:id="rId9"/>
    <p:sldId id="278" r:id="rId10"/>
    <p:sldId id="279" r:id="rId11"/>
    <p:sldId id="258" r:id="rId12"/>
    <p:sldId id="259" r:id="rId13"/>
    <p:sldId id="274" r:id="rId14"/>
    <p:sldId id="260" r:id="rId15"/>
    <p:sldId id="263" r:id="rId16"/>
    <p:sldId id="264" r:id="rId17"/>
    <p:sldId id="280" r:id="rId18"/>
    <p:sldId id="281" r:id="rId19"/>
    <p:sldId id="282" r:id="rId20"/>
    <p:sldId id="283" r:id="rId21"/>
    <p:sldId id="284" r:id="rId22"/>
    <p:sldId id="285" r:id="rId23"/>
    <p:sldId id="286" r:id="rId24"/>
    <p:sldId id="269" r:id="rId2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61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66183" autoAdjust="0"/>
  </p:normalViewPr>
  <p:slideViewPr>
    <p:cSldViewPr snapToGrid="0">
      <p:cViewPr varScale="1">
        <p:scale>
          <a:sx n="61" d="100"/>
          <a:sy n="61" d="100"/>
        </p:scale>
        <p:origin x="20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975A04AE-48DA-497D-80A1-80375F06B56B}" type="datetimeFigureOut">
              <a:rPr lang="en-GB" smtClean="0"/>
              <a:t>09/02/2021</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675335B0-2B3E-449F-B9AA-31E029D839F9}" type="slidenum">
              <a:rPr lang="en-GB" smtClean="0"/>
              <a:t>‹#›</a:t>
            </a:fld>
            <a:endParaRPr lang="en-GB"/>
          </a:p>
        </p:txBody>
      </p:sp>
    </p:spTree>
    <p:extLst>
      <p:ext uri="{BB962C8B-B14F-4D97-AF65-F5344CB8AC3E}">
        <p14:creationId xmlns:p14="http://schemas.microsoft.com/office/powerpoint/2010/main" val="36547360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D965594-0C55-411D-970A-CDD628624D0C}" type="datetimeFigureOut">
              <a:rPr lang="en-GB" smtClean="0"/>
              <a:t>09/02/2021</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AB4743C-8A2E-4C54-BF48-3728378717D1}" type="slidenum">
              <a:rPr lang="en-GB" smtClean="0"/>
              <a:t>‹#›</a:t>
            </a:fld>
            <a:endParaRPr lang="en-GB"/>
          </a:p>
        </p:txBody>
      </p:sp>
    </p:spTree>
    <p:extLst>
      <p:ext uri="{BB962C8B-B14F-4D97-AF65-F5344CB8AC3E}">
        <p14:creationId xmlns:p14="http://schemas.microsoft.com/office/powerpoint/2010/main" val="630124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This presentation can be used to</a:t>
            </a:r>
            <a:r>
              <a:rPr lang="en-GB" baseline="0" dirty="0" smtClean="0"/>
              <a:t> present the key messages and recommendations from the report Time Matters.  This looked at care provided to patients aged </a:t>
            </a:r>
            <a:r>
              <a:rPr lang="en-GB" sz="1200" dirty="0" smtClean="0">
                <a:latin typeface="+mn-lt"/>
              </a:rPr>
              <a:t>16 years and over who were admitted to hospital</a:t>
            </a:r>
            <a:br>
              <a:rPr lang="en-GB" sz="1200" dirty="0" smtClean="0">
                <a:latin typeface="+mn-lt"/>
              </a:rPr>
            </a:br>
            <a:r>
              <a:rPr lang="en-GB" sz="1200" dirty="0" smtClean="0">
                <a:latin typeface="+mn-lt"/>
              </a:rPr>
              <a:t>following an out-of-hospital cardiac arrest</a:t>
            </a:r>
            <a:r>
              <a:rPr lang="en-GB" baseline="0" dirty="0" smtClean="0"/>
              <a:t> The study covered the whole of the UK including off-shore islands.</a:t>
            </a:r>
          </a:p>
          <a:p>
            <a:r>
              <a:rPr lang="en-GB" baseline="0" dirty="0" smtClean="0"/>
              <a:t>More information can be found at www.ncepod.org.uk.</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a:t>
            </a:fld>
            <a:endParaRPr lang="en-GB"/>
          </a:p>
        </p:txBody>
      </p:sp>
    </p:spTree>
    <p:extLst>
      <p:ext uri="{BB962C8B-B14F-4D97-AF65-F5344CB8AC3E}">
        <p14:creationId xmlns:p14="http://schemas.microsoft.com/office/powerpoint/2010/main" val="39719044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10</a:t>
            </a:fld>
            <a:endParaRPr lang="en-GB"/>
          </a:p>
        </p:txBody>
      </p:sp>
    </p:spTree>
    <p:extLst>
      <p:ext uri="{BB962C8B-B14F-4D97-AF65-F5344CB8AC3E}">
        <p14:creationId xmlns:p14="http://schemas.microsoft.com/office/powerpoint/2010/main" val="16367381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11</a:t>
            </a:fld>
            <a:endParaRPr lang="en-GB"/>
          </a:p>
        </p:txBody>
      </p:sp>
    </p:spTree>
    <p:extLst>
      <p:ext uri="{BB962C8B-B14F-4D97-AF65-F5344CB8AC3E}">
        <p14:creationId xmlns:p14="http://schemas.microsoft.com/office/powerpoint/2010/main" val="23966946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12</a:t>
            </a:fld>
            <a:endParaRPr lang="en-GB"/>
          </a:p>
        </p:txBody>
      </p:sp>
    </p:spTree>
    <p:extLst>
      <p:ext uri="{BB962C8B-B14F-4D97-AF65-F5344CB8AC3E}">
        <p14:creationId xmlns:p14="http://schemas.microsoft.com/office/powerpoint/2010/main" val="3866583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13</a:t>
            </a:fld>
            <a:endParaRPr lang="en-GB"/>
          </a:p>
        </p:txBody>
      </p:sp>
    </p:spTree>
    <p:extLst>
      <p:ext uri="{BB962C8B-B14F-4D97-AF65-F5344CB8AC3E}">
        <p14:creationId xmlns:p14="http://schemas.microsoft.com/office/powerpoint/2010/main" val="25332171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14</a:t>
            </a:fld>
            <a:endParaRPr lang="en-GB"/>
          </a:p>
        </p:txBody>
      </p:sp>
    </p:spTree>
    <p:extLst>
      <p:ext uri="{BB962C8B-B14F-4D97-AF65-F5344CB8AC3E}">
        <p14:creationId xmlns:p14="http://schemas.microsoft.com/office/powerpoint/2010/main" val="24852241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15</a:t>
            </a:fld>
            <a:endParaRPr lang="en-GB"/>
          </a:p>
        </p:txBody>
      </p:sp>
    </p:spTree>
    <p:extLst>
      <p:ext uri="{BB962C8B-B14F-4D97-AF65-F5344CB8AC3E}">
        <p14:creationId xmlns:p14="http://schemas.microsoft.com/office/powerpoint/2010/main" val="16131390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16</a:t>
            </a:fld>
            <a:endParaRPr lang="en-GB"/>
          </a:p>
        </p:txBody>
      </p:sp>
    </p:spTree>
    <p:extLst>
      <p:ext uri="{BB962C8B-B14F-4D97-AF65-F5344CB8AC3E}">
        <p14:creationId xmlns:p14="http://schemas.microsoft.com/office/powerpoint/2010/main" val="22476072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17</a:t>
            </a:fld>
            <a:endParaRPr lang="en-GB"/>
          </a:p>
        </p:txBody>
      </p:sp>
    </p:spTree>
    <p:extLst>
      <p:ext uri="{BB962C8B-B14F-4D97-AF65-F5344CB8AC3E}">
        <p14:creationId xmlns:p14="http://schemas.microsoft.com/office/powerpoint/2010/main" val="36378383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18</a:t>
            </a:fld>
            <a:endParaRPr lang="en-GB"/>
          </a:p>
        </p:txBody>
      </p:sp>
    </p:spTree>
    <p:extLst>
      <p:ext uri="{BB962C8B-B14F-4D97-AF65-F5344CB8AC3E}">
        <p14:creationId xmlns:p14="http://schemas.microsoft.com/office/powerpoint/2010/main" val="17852086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19</a:t>
            </a:fld>
            <a:endParaRPr lang="en-GB"/>
          </a:p>
        </p:txBody>
      </p:sp>
    </p:spTree>
    <p:extLst>
      <p:ext uri="{BB962C8B-B14F-4D97-AF65-F5344CB8AC3E}">
        <p14:creationId xmlns:p14="http://schemas.microsoft.com/office/powerpoint/2010/main" val="12043897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indent="0">
              <a:buNone/>
            </a:pPr>
            <a:r>
              <a:rPr lang="en-US" sz="1200" b="0" i="0" u="none" strike="noStrike" kern="1200" baseline="0" dirty="0" smtClean="0">
                <a:solidFill>
                  <a:schemeClr val="tx1"/>
                </a:solidFill>
                <a:latin typeface="+mn-lt"/>
                <a:ea typeface="+mn-ea"/>
                <a:cs typeface="+mn-cs"/>
              </a:rPr>
              <a:t>The study described in this report aimed to identify and explore remediable factors in the process of care for patients </a:t>
            </a:r>
            <a:r>
              <a:rPr lang="en-GB" dirty="0" smtClean="0"/>
              <a:t>who were admitted to hospital following an out-of-hospital cardiac arrest</a:t>
            </a:r>
            <a:r>
              <a:rPr lang="en-US" dirty="0" smtClean="0"/>
              <a:t>. </a:t>
            </a:r>
            <a:r>
              <a:rPr lang="en-GB" baseline="0" dirty="0" smtClean="0"/>
              <a:t> </a:t>
            </a:r>
            <a:endParaRPr lang="en-GB" dirty="0" smtClean="0"/>
          </a:p>
          <a:p>
            <a:endParaRPr lang="en-GB" baseline="0" dirty="0" smtClean="0"/>
          </a:p>
          <a:p>
            <a:r>
              <a:rPr lang="en-GB" baseline="0" dirty="0" smtClean="0"/>
              <a:t>Case notes are reviewed by a multidisciplinary group of clinicians </a:t>
            </a:r>
            <a:r>
              <a:rPr lang="en-US" sz="1200" b="0" i="0" u="none" strike="noStrike" kern="1200" baseline="0" dirty="0" smtClean="0">
                <a:solidFill>
                  <a:schemeClr val="tx1"/>
                </a:solidFill>
                <a:latin typeface="+mn-lt"/>
                <a:ea typeface="+mn-ea"/>
                <a:cs typeface="+mn-cs"/>
              </a:rPr>
              <a:t>comprising consultants, trainees and clinical nurse specialists from: </a:t>
            </a:r>
            <a:r>
              <a:rPr lang="en-GB" sz="1200" b="0" i="0" u="none" strike="noStrike" kern="1200" baseline="0" dirty="0" smtClean="0">
                <a:solidFill>
                  <a:schemeClr val="tx1"/>
                </a:solidFill>
                <a:latin typeface="+mn-lt"/>
                <a:ea typeface="+mn-ea"/>
                <a:cs typeface="+mn-cs"/>
              </a:rPr>
              <a:t>cardiology, intensive care medicine, acute medicine, emergency medicine.</a:t>
            </a:r>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AB4743C-8A2E-4C54-BF48-3728378717D1}" type="slidenum">
              <a:rPr lang="en-GB" smtClean="0"/>
              <a:t>2</a:t>
            </a:fld>
            <a:endParaRPr lang="en-GB"/>
          </a:p>
        </p:txBody>
      </p:sp>
    </p:spTree>
    <p:extLst>
      <p:ext uri="{BB962C8B-B14F-4D97-AF65-F5344CB8AC3E}">
        <p14:creationId xmlns:p14="http://schemas.microsoft.com/office/powerpoint/2010/main" val="26090204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20</a:t>
            </a:fld>
            <a:endParaRPr lang="en-GB"/>
          </a:p>
        </p:txBody>
      </p:sp>
    </p:spTree>
    <p:extLst>
      <p:ext uri="{BB962C8B-B14F-4D97-AF65-F5344CB8AC3E}">
        <p14:creationId xmlns:p14="http://schemas.microsoft.com/office/powerpoint/2010/main" val="27917903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21</a:t>
            </a:fld>
            <a:endParaRPr lang="en-GB"/>
          </a:p>
        </p:txBody>
      </p:sp>
    </p:spTree>
    <p:extLst>
      <p:ext uri="{BB962C8B-B14F-4D97-AF65-F5344CB8AC3E}">
        <p14:creationId xmlns:p14="http://schemas.microsoft.com/office/powerpoint/2010/main" val="4990115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22</a:t>
            </a:fld>
            <a:endParaRPr lang="en-GB"/>
          </a:p>
        </p:txBody>
      </p:sp>
    </p:spTree>
    <p:extLst>
      <p:ext uri="{BB962C8B-B14F-4D97-AF65-F5344CB8AC3E}">
        <p14:creationId xmlns:p14="http://schemas.microsoft.com/office/powerpoint/2010/main" val="28607680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23</a:t>
            </a:fld>
            <a:endParaRPr lang="en-GB"/>
          </a:p>
        </p:txBody>
      </p:sp>
    </p:spTree>
    <p:extLst>
      <p:ext uri="{BB962C8B-B14F-4D97-AF65-F5344CB8AC3E}">
        <p14:creationId xmlns:p14="http://schemas.microsoft.com/office/powerpoint/2010/main" val="40663236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smtClean="0"/>
              <a:t>www.ncepod.org.uk/2019pe.html</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24</a:t>
            </a:fld>
            <a:endParaRPr lang="en-GB"/>
          </a:p>
        </p:txBody>
      </p:sp>
    </p:spTree>
    <p:extLst>
      <p:ext uri="{BB962C8B-B14F-4D97-AF65-F5344CB8AC3E}">
        <p14:creationId xmlns:p14="http://schemas.microsoft.com/office/powerpoint/2010/main" val="20616143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3</a:t>
            </a:fld>
            <a:endParaRPr lang="en-GB"/>
          </a:p>
        </p:txBody>
      </p:sp>
    </p:spTree>
    <p:extLst>
      <p:ext uri="{BB962C8B-B14F-4D97-AF65-F5344CB8AC3E}">
        <p14:creationId xmlns:p14="http://schemas.microsoft.com/office/powerpoint/2010/main" val="4041467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p:txBody>
      </p:sp>
      <p:sp>
        <p:nvSpPr>
          <p:cNvPr id="4" name="Slide Number Placeholder 3"/>
          <p:cNvSpPr>
            <a:spLocks noGrp="1"/>
          </p:cNvSpPr>
          <p:nvPr>
            <p:ph type="sldNum" sz="quarter" idx="10"/>
          </p:nvPr>
        </p:nvSpPr>
        <p:spPr/>
        <p:txBody>
          <a:bodyPr/>
          <a:lstStyle/>
          <a:p>
            <a:fld id="{3AB4743C-8A2E-4C54-BF48-3728378717D1}" type="slidenum">
              <a:rPr lang="en-GB" smtClean="0"/>
              <a:t>4</a:t>
            </a:fld>
            <a:endParaRPr lang="en-GB"/>
          </a:p>
        </p:txBody>
      </p:sp>
    </p:spTree>
    <p:extLst>
      <p:ext uri="{BB962C8B-B14F-4D97-AF65-F5344CB8AC3E}">
        <p14:creationId xmlns:p14="http://schemas.microsoft.com/office/powerpoint/2010/main" val="1864072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smtClean="0"/>
              <a:t>Case note reviewers assessed the overall</a:t>
            </a:r>
            <a:r>
              <a:rPr lang="en-GB" b="0" baseline="0" dirty="0" smtClean="0"/>
              <a:t> quality of care for each case.  50% were felt to demonstrate good practice, whilst another ~ 37% showed room for improvement in clinical care.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smtClean="0"/>
              <a:t>The care of 19 patients was considered to be less than satisfactory.</a:t>
            </a:r>
            <a:endParaRPr lang="en-GB" b="1"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5</a:t>
            </a:fld>
            <a:endParaRPr lang="en-GB"/>
          </a:p>
        </p:txBody>
      </p:sp>
    </p:spTree>
    <p:extLst>
      <p:ext uri="{BB962C8B-B14F-4D97-AF65-F5344CB8AC3E}">
        <p14:creationId xmlns:p14="http://schemas.microsoft.com/office/powerpoint/2010/main" val="73092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6</a:t>
            </a:fld>
            <a:endParaRPr lang="en-GB"/>
          </a:p>
        </p:txBody>
      </p:sp>
    </p:spTree>
    <p:extLst>
      <p:ext uri="{BB962C8B-B14F-4D97-AF65-F5344CB8AC3E}">
        <p14:creationId xmlns:p14="http://schemas.microsoft.com/office/powerpoint/2010/main" val="7249353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7</a:t>
            </a:fld>
            <a:endParaRPr lang="en-GB"/>
          </a:p>
        </p:txBody>
      </p:sp>
    </p:spTree>
    <p:extLst>
      <p:ext uri="{BB962C8B-B14F-4D97-AF65-F5344CB8AC3E}">
        <p14:creationId xmlns:p14="http://schemas.microsoft.com/office/powerpoint/2010/main" val="20328963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8</a:t>
            </a:fld>
            <a:endParaRPr lang="en-GB"/>
          </a:p>
        </p:txBody>
      </p:sp>
    </p:spTree>
    <p:extLst>
      <p:ext uri="{BB962C8B-B14F-4D97-AF65-F5344CB8AC3E}">
        <p14:creationId xmlns:p14="http://schemas.microsoft.com/office/powerpoint/2010/main" val="37496810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9</a:t>
            </a:fld>
            <a:endParaRPr lang="en-GB"/>
          </a:p>
        </p:txBody>
      </p:sp>
    </p:spTree>
    <p:extLst>
      <p:ext uri="{BB962C8B-B14F-4D97-AF65-F5344CB8AC3E}">
        <p14:creationId xmlns:p14="http://schemas.microsoft.com/office/powerpoint/2010/main" val="6520471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09/02/2021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511225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09/02/2021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336895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09/02/2021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988794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09/02/2021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378396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AC31A7-2C2A-4249-BA13-70ADB2AF4016}" type="datetimeFigureOut">
              <a:rPr lang="en-GB" smtClean="0"/>
              <a:t>09/02/2021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113782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CAC31A7-2C2A-4249-BA13-70ADB2AF4016}" type="datetimeFigureOut">
              <a:rPr lang="en-GB" smtClean="0"/>
              <a:t>09/02/2021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1818928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CAC31A7-2C2A-4249-BA13-70ADB2AF4016}" type="datetimeFigureOut">
              <a:rPr lang="en-GB" smtClean="0"/>
              <a:t>09/02/2021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367369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CAC31A7-2C2A-4249-BA13-70ADB2AF4016}" type="datetimeFigureOut">
              <a:rPr lang="en-GB" smtClean="0"/>
              <a:t>09/02/2021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776604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AC31A7-2C2A-4249-BA13-70ADB2AF4016}" type="datetimeFigureOut">
              <a:rPr lang="en-GB" smtClean="0"/>
              <a:t>09/02/2021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822023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AC31A7-2C2A-4249-BA13-70ADB2AF4016}" type="datetimeFigureOut">
              <a:rPr lang="en-GB" smtClean="0"/>
              <a:t>09/02/2021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849454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AC31A7-2C2A-4249-BA13-70ADB2AF4016}" type="datetimeFigureOut">
              <a:rPr lang="en-GB" smtClean="0"/>
              <a:t>09/02/2021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220894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C31A7-2C2A-4249-BA13-70ADB2AF4016}" type="datetimeFigureOut">
              <a:rPr lang="en-GB" smtClean="0"/>
              <a:t>09/02/2021</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FAB70E-E51A-431D-9F9D-DA68C0BB61A2}" type="slidenum">
              <a:rPr lang="en-GB" smtClean="0"/>
              <a:t>‹#›</a:t>
            </a:fld>
            <a:endParaRPr lang="en-GB"/>
          </a:p>
        </p:txBody>
      </p:sp>
    </p:spTree>
    <p:extLst>
      <p:ext uri="{BB962C8B-B14F-4D97-AF65-F5344CB8AC3E}">
        <p14:creationId xmlns:p14="http://schemas.microsoft.com/office/powerpoint/2010/main" val="40482087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76096"/>
            <a:ext cx="7772400" cy="1725941"/>
          </a:xfrm>
        </p:spPr>
        <p:txBody>
          <a:bodyPr>
            <a:normAutofit fontScale="90000"/>
          </a:bodyPr>
          <a:lstStyle/>
          <a:p>
            <a:pPr>
              <a:lnSpc>
                <a:spcPct val="150000"/>
              </a:lnSpc>
            </a:pPr>
            <a:r>
              <a:rPr lang="en-GB" sz="4800" b="1" dirty="0" smtClean="0">
                <a:latin typeface="+mn-lt"/>
              </a:rPr>
              <a:t/>
            </a:r>
            <a:br>
              <a:rPr lang="en-GB" sz="4800" b="1" dirty="0" smtClean="0">
                <a:latin typeface="+mn-lt"/>
              </a:rPr>
            </a:br>
            <a:r>
              <a:rPr lang="en-GB" sz="4800" b="1" dirty="0">
                <a:latin typeface="+mn-lt"/>
              </a:rPr>
              <a:t/>
            </a:r>
            <a:br>
              <a:rPr lang="en-GB" sz="4800" b="1" dirty="0">
                <a:latin typeface="+mn-lt"/>
              </a:rPr>
            </a:br>
            <a:r>
              <a:rPr lang="en-GB" sz="4800" b="1" dirty="0" smtClean="0">
                <a:latin typeface="+mn-lt"/>
              </a:rPr>
              <a:t>Time Matters</a:t>
            </a:r>
            <a:r>
              <a:rPr lang="en-GB" sz="4800" dirty="0" smtClean="0">
                <a:latin typeface="+mn-lt"/>
              </a:rPr>
              <a:t/>
            </a:r>
            <a:br>
              <a:rPr lang="en-GB" sz="4800" dirty="0" smtClean="0">
                <a:latin typeface="+mn-lt"/>
              </a:rPr>
            </a:br>
            <a:r>
              <a:rPr lang="en-GB" sz="2400" dirty="0">
                <a:latin typeface="+mn-lt"/>
              </a:rPr>
              <a:t/>
            </a:r>
            <a:br>
              <a:rPr lang="en-GB" sz="2400" dirty="0">
                <a:latin typeface="+mn-lt"/>
              </a:rPr>
            </a:br>
            <a:r>
              <a:rPr lang="en-GB" sz="2400" dirty="0">
                <a:latin typeface="+mn-lt"/>
              </a:rPr>
              <a:t>A review of the quality of care provided to patients</a:t>
            </a:r>
            <a:br>
              <a:rPr lang="en-GB" sz="2400" dirty="0">
                <a:latin typeface="+mn-lt"/>
              </a:rPr>
            </a:br>
            <a:r>
              <a:rPr lang="en-GB" sz="2400" dirty="0">
                <a:latin typeface="+mn-lt"/>
              </a:rPr>
              <a:t>aged 16 years and over who were admitted to hospital</a:t>
            </a:r>
            <a:br>
              <a:rPr lang="en-GB" sz="2400" dirty="0">
                <a:latin typeface="+mn-lt"/>
              </a:rPr>
            </a:br>
            <a:r>
              <a:rPr lang="en-GB" sz="2400" dirty="0">
                <a:latin typeface="+mn-lt"/>
              </a:rPr>
              <a:t>following an out-of-hospital cardiac arrest</a:t>
            </a:r>
          </a:p>
        </p:txBody>
      </p:sp>
      <p:sp>
        <p:nvSpPr>
          <p:cNvPr id="3" name="Subtitle 2"/>
          <p:cNvSpPr>
            <a:spLocks noGrp="1"/>
          </p:cNvSpPr>
          <p:nvPr>
            <p:ph type="subTitle" idx="1"/>
          </p:nvPr>
        </p:nvSpPr>
        <p:spPr>
          <a:xfrm>
            <a:off x="1255295" y="4388101"/>
            <a:ext cx="6858000" cy="1655762"/>
          </a:xfrm>
        </p:spPr>
        <p:txBody>
          <a:bodyPr>
            <a:normAutofit/>
          </a:bodyPr>
          <a:lstStyle/>
          <a:p>
            <a:r>
              <a:rPr lang="en-GB" sz="4000" dirty="0" smtClean="0"/>
              <a:t>Key messages and recommendations</a:t>
            </a:r>
            <a:endParaRPr lang="en-GB" sz="4000"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38" y="105941"/>
            <a:ext cx="2878746" cy="1108497"/>
          </a:xfrm>
          <a:prstGeom prst="rect">
            <a:avLst/>
          </a:prstGeom>
        </p:spPr>
      </p:pic>
    </p:spTree>
    <p:extLst>
      <p:ext uri="{BB962C8B-B14F-4D97-AF65-F5344CB8AC3E}">
        <p14:creationId xmlns:p14="http://schemas.microsoft.com/office/powerpoint/2010/main" val="6525465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151255"/>
            <a:ext cx="7886700" cy="4351338"/>
          </a:xfrm>
        </p:spPr>
        <p:txBody>
          <a:bodyPr>
            <a:normAutofit/>
          </a:bodyPr>
          <a:lstStyle/>
          <a:p>
            <a:pPr marL="0" indent="0">
              <a:lnSpc>
                <a:spcPct val="150000"/>
              </a:lnSpc>
              <a:buNone/>
            </a:pPr>
            <a:r>
              <a:rPr lang="en-GB" sz="2400" b="1" i="1" dirty="0" smtClean="0"/>
              <a:t>Rehabilitation</a:t>
            </a:r>
          </a:p>
          <a:p>
            <a:pPr marL="0" indent="0">
              <a:lnSpc>
                <a:spcPct val="150000"/>
              </a:lnSpc>
              <a:buNone/>
            </a:pPr>
            <a:r>
              <a:rPr lang="en-GB" sz="2400" dirty="0" smtClean="0"/>
              <a:t>Physical</a:t>
            </a:r>
            <a:r>
              <a:rPr lang="en-GB" sz="2400" dirty="0"/>
              <a:t>, neurological, cardiac and emotional impairment following an OHCA can all affect quality of survival, and patients benefit from targeted rehabilitation and support. In some areas of the UK there is no provision of these services. These gaps should be closed by local clinical teams and commissioners working together.</a:t>
            </a:r>
            <a:endParaRPr lang="en-US" sz="2400" dirty="0" smtClean="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Key messages (5)</a:t>
            </a:r>
            <a:endParaRPr lang="en-GB" sz="3200" dirty="0">
              <a:solidFill>
                <a:schemeClr val="bg1"/>
              </a:solidFill>
            </a:endParaRPr>
          </a:p>
        </p:txBody>
      </p:sp>
    </p:spTree>
    <p:extLst>
      <p:ext uri="{BB962C8B-B14F-4D97-AF65-F5344CB8AC3E}">
        <p14:creationId xmlns:p14="http://schemas.microsoft.com/office/powerpoint/2010/main" val="20145040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4316" y="1257299"/>
            <a:ext cx="7788365" cy="4857751"/>
          </a:xfrm>
        </p:spPr>
        <p:txBody>
          <a:bodyPr vert="horz" lIns="91440" tIns="45720" rIns="91440" bIns="45720" rtlCol="0">
            <a:normAutofit/>
          </a:bodyPr>
          <a:lstStyle/>
          <a:p>
            <a:pPr marL="0" indent="0">
              <a:lnSpc>
                <a:spcPct val="150000"/>
              </a:lnSpc>
              <a:spcBef>
                <a:spcPts val="600"/>
              </a:spcBef>
              <a:spcAft>
                <a:spcPts val="600"/>
              </a:spcAft>
              <a:buClr>
                <a:srgbClr val="DE00A4"/>
              </a:buClr>
              <a:buSzPct val="80000"/>
              <a:buNone/>
            </a:pPr>
            <a:r>
              <a:rPr lang="en-GB" sz="2400" dirty="0"/>
              <a:t>Implement whole population strategies to increase the rate of cardiopulmonary resuscitation (CPR) by bystanders and the use of public access defibrillators. </a:t>
            </a:r>
          </a:p>
          <a:p>
            <a:pPr marL="0" indent="0">
              <a:lnSpc>
                <a:spcPct val="150000"/>
              </a:lnSpc>
              <a:spcBef>
                <a:spcPts val="600"/>
              </a:spcBef>
              <a:spcAft>
                <a:spcPts val="600"/>
              </a:spcAft>
              <a:buClr>
                <a:srgbClr val="DE00A4"/>
              </a:buClr>
              <a:buSzPct val="80000"/>
              <a:buNone/>
            </a:pPr>
            <a:r>
              <a:rPr lang="en-GB" sz="2400" b="1" i="1" dirty="0"/>
              <a:t>Target audiences: Public health departments of all UK countries and Crown Dependencies, </a:t>
            </a:r>
            <a:r>
              <a:rPr lang="en-GB" sz="2400" i="1" dirty="0"/>
              <a:t>with support from the Resuscitation Council UK</a:t>
            </a:r>
            <a:r>
              <a:rPr lang="en-US" sz="2400" dirty="0"/>
              <a:t/>
            </a:r>
            <a:br>
              <a:rPr lang="en-US" sz="2400" dirty="0"/>
            </a:br>
            <a:r>
              <a:rPr lang="en-US" sz="2400" dirty="0" smtClean="0"/>
              <a:t>.</a:t>
            </a:r>
            <a:endParaRPr lang="en-US" sz="2400" i="1" dirty="0" smtClean="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Recommendation 1</a:t>
            </a:r>
            <a:endParaRPr lang="en-GB" sz="3200" dirty="0">
              <a:solidFill>
                <a:schemeClr val="bg1"/>
              </a:solidFill>
            </a:endParaRPr>
          </a:p>
        </p:txBody>
      </p:sp>
    </p:spTree>
    <p:extLst>
      <p:ext uri="{BB962C8B-B14F-4D97-AF65-F5344CB8AC3E}">
        <p14:creationId xmlns:p14="http://schemas.microsoft.com/office/powerpoint/2010/main" val="13340850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9282" y="1093360"/>
            <a:ext cx="8514678" cy="5021690"/>
          </a:xfrm>
        </p:spPr>
        <p:txBody>
          <a:bodyPr vert="horz" lIns="91440" tIns="45720" rIns="91440" bIns="45720" rtlCol="0">
            <a:noAutofit/>
          </a:bodyPr>
          <a:lstStyle/>
          <a:p>
            <a:pPr marL="0" indent="0">
              <a:lnSpc>
                <a:spcPct val="150000"/>
              </a:lnSpc>
              <a:spcBef>
                <a:spcPts val="600"/>
              </a:spcBef>
              <a:spcAft>
                <a:spcPts val="600"/>
              </a:spcAft>
              <a:buClr>
                <a:srgbClr val="DE00A4"/>
              </a:buClr>
              <a:buSzPct val="80000"/>
              <a:buNone/>
            </a:pPr>
            <a:r>
              <a:rPr lang="en-GB" sz="2400" dirty="0"/>
              <a:t>Put effective systems in place to share existing advance treatment plans (such as </a:t>
            </a:r>
            <a:r>
              <a:rPr lang="en-GB" sz="2400" dirty="0" err="1"/>
              <a:t>ReSPECT</a:t>
            </a:r>
            <a:r>
              <a:rPr lang="en-GB" sz="2400" dirty="0"/>
              <a:t>*) between primary care services, ambulance trusts and hospitals so that people receive treatments based on what matters to them and what is realistic in terms of their care and treatment.</a:t>
            </a:r>
          </a:p>
          <a:p>
            <a:pPr marL="0" indent="0">
              <a:lnSpc>
                <a:spcPct val="150000"/>
              </a:lnSpc>
              <a:spcBef>
                <a:spcPts val="600"/>
              </a:spcBef>
              <a:spcAft>
                <a:spcPts val="600"/>
              </a:spcAft>
              <a:buClr>
                <a:srgbClr val="DE00A4"/>
              </a:buClr>
              <a:buSzPct val="80000"/>
              <a:buNone/>
            </a:pPr>
            <a:r>
              <a:rPr lang="en-GB" sz="2400" b="1" i="1" dirty="0"/>
              <a:t>Target audiences: Local commissioners, </a:t>
            </a:r>
            <a:r>
              <a:rPr lang="en-GB" sz="2400" i="1" dirty="0"/>
              <a:t>with support from primary care, ambulance trusts and care home </a:t>
            </a:r>
            <a:r>
              <a:rPr lang="en-GB" sz="2400" i="1" dirty="0" smtClean="0"/>
              <a:t>providers</a:t>
            </a:r>
          </a:p>
          <a:p>
            <a:pPr marL="0" indent="0">
              <a:lnSpc>
                <a:spcPct val="150000"/>
              </a:lnSpc>
              <a:spcBef>
                <a:spcPts val="600"/>
              </a:spcBef>
              <a:spcAft>
                <a:spcPts val="600"/>
              </a:spcAft>
              <a:buClr>
                <a:srgbClr val="DE00A4"/>
              </a:buClr>
              <a:buSzPct val="80000"/>
              <a:buNone/>
            </a:pPr>
            <a:r>
              <a:rPr lang="en-GB" sz="2400" b="1" i="1" dirty="0" smtClean="0"/>
              <a:t>* </a:t>
            </a:r>
            <a:r>
              <a:rPr lang="en-GB" sz="2400" i="1" dirty="0"/>
              <a:t>www.resus.org.uk/respect</a:t>
            </a:r>
            <a:r>
              <a:rPr lang="en-US" dirty="0"/>
              <a:t/>
            </a:r>
            <a:br>
              <a:rPr lang="en-US" dirty="0"/>
            </a:b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a:t>
            </a:r>
            <a:r>
              <a:rPr lang="en-GB" sz="3200" dirty="0"/>
              <a:t>2</a:t>
            </a:r>
          </a:p>
        </p:txBody>
      </p:sp>
    </p:spTree>
    <p:extLst>
      <p:ext uri="{BB962C8B-B14F-4D97-AF65-F5344CB8AC3E}">
        <p14:creationId xmlns:p14="http://schemas.microsoft.com/office/powerpoint/2010/main" val="32329342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9332" y="1447691"/>
            <a:ext cx="7691718" cy="3637656"/>
          </a:xfrm>
        </p:spPr>
        <p:txBody>
          <a:bodyPr vert="horz" lIns="91440" tIns="45720" rIns="91440" bIns="45720" rtlCol="0">
            <a:noAutofit/>
          </a:bodyPr>
          <a:lstStyle/>
          <a:p>
            <a:pPr marL="0" indent="0">
              <a:lnSpc>
                <a:spcPct val="150000"/>
              </a:lnSpc>
              <a:spcBef>
                <a:spcPts val="600"/>
              </a:spcBef>
              <a:spcAft>
                <a:spcPts val="600"/>
              </a:spcAft>
              <a:buClr>
                <a:srgbClr val="DE00A4"/>
              </a:buClr>
              <a:buSzPct val="80000"/>
              <a:buNone/>
            </a:pPr>
            <a:r>
              <a:rPr lang="en-GB" sz="2400" dirty="0"/>
              <a:t>Do not use a single factor such as time to the return of spontaneous circulation, blood lactate or pH to make decisions about organ support or interventions in critical care. No single factor on admission accurately predicts survival after an out-of-hospital cardiac arrest.</a:t>
            </a:r>
          </a:p>
          <a:p>
            <a:pPr marL="0" indent="0">
              <a:lnSpc>
                <a:spcPct val="150000"/>
              </a:lnSpc>
              <a:spcBef>
                <a:spcPts val="600"/>
              </a:spcBef>
              <a:spcAft>
                <a:spcPts val="600"/>
              </a:spcAft>
              <a:buClr>
                <a:srgbClr val="DE00A4"/>
              </a:buClr>
              <a:buSzPct val="80000"/>
              <a:buNone/>
            </a:pPr>
            <a:r>
              <a:rPr lang="en-GB" sz="2400" b="1" i="1" dirty="0"/>
              <a:t>Target audiences: All clinicians </a:t>
            </a:r>
            <a:r>
              <a:rPr lang="en-GB" sz="2400" i="1" dirty="0"/>
              <a:t>who see patients after an out-of-hospital cardiac arrest and relevant clinical directors</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a:t>
            </a:r>
            <a:r>
              <a:rPr lang="en-GB" sz="3200" dirty="0"/>
              <a:t>3</a:t>
            </a:r>
          </a:p>
        </p:txBody>
      </p:sp>
    </p:spTree>
    <p:extLst>
      <p:ext uri="{BB962C8B-B14F-4D97-AF65-F5344CB8AC3E}">
        <p14:creationId xmlns:p14="http://schemas.microsoft.com/office/powerpoint/2010/main" val="36343493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170" y="902971"/>
            <a:ext cx="8675370" cy="5509260"/>
          </a:xfrm>
        </p:spPr>
        <p:txBody>
          <a:bodyPr vert="horz" lIns="91440" tIns="45720" rIns="91440" bIns="45720" rtlCol="0">
            <a:noAutofit/>
          </a:bodyPr>
          <a:lstStyle/>
          <a:p>
            <a:pPr marL="0" indent="0">
              <a:lnSpc>
                <a:spcPct val="100000"/>
              </a:lnSpc>
              <a:spcBef>
                <a:spcPts val="600"/>
              </a:spcBef>
              <a:spcAft>
                <a:spcPts val="600"/>
              </a:spcAft>
              <a:buClr>
                <a:srgbClr val="FE612A"/>
              </a:buClr>
              <a:buSzPct val="80000"/>
              <a:buNone/>
            </a:pPr>
            <a:r>
              <a:rPr lang="en-GB" sz="2400" dirty="0"/>
              <a:t>Optimise oxygenation for patients with a return of spontaneous circulation as soon as possible after hospital admission, </a:t>
            </a:r>
            <a:r>
              <a:rPr lang="en-GB" sz="2400" dirty="0" smtClean="0"/>
              <a:t>by:</a:t>
            </a:r>
          </a:p>
          <a:p>
            <a:pPr>
              <a:lnSpc>
                <a:spcPct val="100000"/>
              </a:lnSpc>
              <a:spcBef>
                <a:spcPts val="600"/>
              </a:spcBef>
              <a:spcAft>
                <a:spcPts val="600"/>
              </a:spcAft>
              <a:buSzPct val="80000"/>
            </a:pPr>
            <a:r>
              <a:rPr lang="en-US" sz="2400" dirty="0" smtClean="0"/>
              <a:t>Measuring </a:t>
            </a:r>
            <a:r>
              <a:rPr lang="en-US" sz="2400" dirty="0"/>
              <a:t>arterial blood </a:t>
            </a:r>
            <a:r>
              <a:rPr lang="en-US" sz="2400" dirty="0" smtClean="0"/>
              <a:t>gasses</a:t>
            </a:r>
          </a:p>
          <a:p>
            <a:pPr>
              <a:lnSpc>
                <a:spcPct val="100000"/>
              </a:lnSpc>
              <a:spcBef>
                <a:spcPts val="600"/>
              </a:spcBef>
              <a:spcAft>
                <a:spcPts val="600"/>
              </a:spcAft>
              <a:buSzPct val="80000"/>
            </a:pPr>
            <a:r>
              <a:rPr lang="en-US" sz="2400" dirty="0" smtClean="0"/>
              <a:t>Prescribing oxygen</a:t>
            </a:r>
          </a:p>
          <a:p>
            <a:pPr>
              <a:lnSpc>
                <a:spcPct val="100000"/>
              </a:lnSpc>
              <a:spcBef>
                <a:spcPts val="600"/>
              </a:spcBef>
              <a:spcAft>
                <a:spcPts val="600"/>
              </a:spcAft>
              <a:buSzPct val="80000"/>
            </a:pPr>
            <a:r>
              <a:rPr lang="en-US" sz="2400" dirty="0" smtClean="0"/>
              <a:t>Documenting </a:t>
            </a:r>
            <a:r>
              <a:rPr lang="en-US" sz="2400" dirty="0"/>
              <a:t>inspired oxygen concentration (or flow rate) </a:t>
            </a:r>
            <a:r>
              <a:rPr lang="en-US" sz="2400" dirty="0" smtClean="0"/>
              <a:t>and</a:t>
            </a:r>
          </a:p>
          <a:p>
            <a:pPr>
              <a:lnSpc>
                <a:spcPct val="100000"/>
              </a:lnSpc>
              <a:spcBef>
                <a:spcPts val="600"/>
              </a:spcBef>
              <a:spcAft>
                <a:spcPts val="600"/>
              </a:spcAft>
              <a:buSzPct val="80000"/>
            </a:pPr>
            <a:r>
              <a:rPr lang="en-US" sz="2400" dirty="0" smtClean="0"/>
              <a:t>Monitoring </a:t>
            </a:r>
            <a:r>
              <a:rPr lang="en-US" sz="2400" dirty="0"/>
              <a:t>oxygen </a:t>
            </a:r>
            <a:r>
              <a:rPr lang="en-US" sz="2400" dirty="0" smtClean="0"/>
              <a:t>saturation</a:t>
            </a:r>
          </a:p>
          <a:p>
            <a:pPr>
              <a:lnSpc>
                <a:spcPct val="100000"/>
              </a:lnSpc>
              <a:spcBef>
                <a:spcPts val="600"/>
              </a:spcBef>
              <a:spcAft>
                <a:spcPts val="600"/>
              </a:spcAft>
              <a:buSzPct val="80000"/>
            </a:pPr>
            <a:r>
              <a:rPr lang="en-US" sz="2400" dirty="0" smtClean="0"/>
              <a:t>Adjusting </a:t>
            </a:r>
            <a:r>
              <a:rPr lang="en-US" sz="2400" dirty="0"/>
              <a:t>inspired oxygen concentration to achieve an arterial oxygenation saturation target of 94–98</a:t>
            </a:r>
            <a:r>
              <a:rPr lang="en-US" sz="2400" dirty="0" smtClean="0"/>
              <a:t>%</a:t>
            </a:r>
          </a:p>
          <a:p>
            <a:pPr marL="0" indent="0">
              <a:lnSpc>
                <a:spcPct val="100000"/>
              </a:lnSpc>
              <a:spcBef>
                <a:spcPts val="600"/>
              </a:spcBef>
              <a:spcAft>
                <a:spcPts val="600"/>
              </a:spcAft>
              <a:buClr>
                <a:srgbClr val="FE612A"/>
              </a:buClr>
              <a:buSzPct val="80000"/>
              <a:buNone/>
            </a:pPr>
            <a:r>
              <a:rPr lang="en-GB" sz="2400" b="1" i="1" dirty="0"/>
              <a:t>Target audiences: All clinicians </a:t>
            </a:r>
            <a:r>
              <a:rPr lang="en-GB" sz="2400" i="1" dirty="0"/>
              <a:t>who see patients after an out-of-hospital cardiac arrest and relevant clinical directors</a:t>
            </a:r>
            <a:endParaRPr lang="en-US" sz="2400"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a:t>
            </a:r>
            <a:r>
              <a:rPr lang="en-GB" sz="3200" dirty="0" smtClean="0"/>
              <a:t>ecommendation 4</a:t>
            </a:r>
            <a:endParaRPr lang="en-GB" sz="3200" dirty="0"/>
          </a:p>
        </p:txBody>
      </p:sp>
    </p:spTree>
    <p:extLst>
      <p:ext uri="{BB962C8B-B14F-4D97-AF65-F5344CB8AC3E}">
        <p14:creationId xmlns:p14="http://schemas.microsoft.com/office/powerpoint/2010/main" val="36710915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154430"/>
            <a:ext cx="8492490" cy="4914900"/>
          </a:xfrm>
        </p:spPr>
        <p:txBody>
          <a:bodyPr vert="horz" lIns="91440" tIns="45720" rIns="91440" bIns="45720" rtlCol="0">
            <a:normAutofit/>
          </a:bodyPr>
          <a:lstStyle/>
          <a:p>
            <a:pPr marL="0" indent="0">
              <a:lnSpc>
                <a:spcPct val="150000"/>
              </a:lnSpc>
              <a:spcBef>
                <a:spcPts val="600"/>
              </a:spcBef>
              <a:spcAft>
                <a:spcPts val="600"/>
              </a:spcAft>
              <a:buClr>
                <a:srgbClr val="DE00A4"/>
              </a:buClr>
              <a:buSzPct val="80000"/>
              <a:buNone/>
            </a:pPr>
            <a:r>
              <a:rPr lang="en-GB" sz="2400" dirty="0"/>
              <a:t>On admission after an out-of-hospital cardiac arrest, prioritise patients for coronary intervention, in line with the European Society of Cardiology current guidelines, because a primary cardiac cause for their cardiac arrest is likely.</a:t>
            </a:r>
          </a:p>
          <a:p>
            <a:pPr marL="0" indent="0">
              <a:lnSpc>
                <a:spcPct val="150000"/>
              </a:lnSpc>
              <a:spcBef>
                <a:spcPts val="600"/>
              </a:spcBef>
              <a:spcAft>
                <a:spcPts val="600"/>
              </a:spcAft>
              <a:buClr>
                <a:srgbClr val="DE00A4"/>
              </a:buClr>
              <a:buSzPct val="80000"/>
              <a:buNone/>
            </a:pPr>
            <a:r>
              <a:rPr lang="en-GB" sz="2400" b="1" i="1" dirty="0"/>
              <a:t>Target audiences: All clinicians </a:t>
            </a:r>
            <a:r>
              <a:rPr lang="en-GB" sz="2400" i="1" dirty="0"/>
              <a:t>who see patients after an out-of-hospital cardiac arrest and cardiology leads</a:t>
            </a:r>
            <a:r>
              <a:rPr lang="en-US" sz="2400" i="1" dirty="0" smtClean="0"/>
              <a:t>.</a:t>
            </a:r>
            <a:endParaRPr lang="en-US" sz="2400" i="1" dirty="0"/>
          </a:p>
          <a:p>
            <a:pPr marL="0" indent="0">
              <a:lnSpc>
                <a:spcPct val="150000"/>
              </a:lnSpc>
              <a:spcBef>
                <a:spcPts val="600"/>
              </a:spcBef>
              <a:spcAft>
                <a:spcPts val="600"/>
              </a:spcAft>
              <a:buClr>
                <a:srgbClr val="DE00A4"/>
              </a:buClr>
              <a:buSzPct val="80000"/>
              <a:buNone/>
            </a:pPr>
            <a:endParaRPr lang="en-GB" sz="24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5</a:t>
            </a:r>
            <a:endParaRPr lang="en-GB" sz="3200" dirty="0"/>
          </a:p>
        </p:txBody>
      </p:sp>
    </p:spTree>
    <p:extLst>
      <p:ext uri="{BB962C8B-B14F-4D97-AF65-F5344CB8AC3E}">
        <p14:creationId xmlns:p14="http://schemas.microsoft.com/office/powerpoint/2010/main" val="9734508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906780"/>
            <a:ext cx="8743950" cy="5084344"/>
          </a:xfrm>
        </p:spPr>
        <p:txBody>
          <a:bodyPr vert="horz" lIns="91440" tIns="45720" rIns="91440" bIns="45720" rtlCol="0">
            <a:normAutofit fontScale="92500"/>
          </a:bodyPr>
          <a:lstStyle/>
          <a:p>
            <a:pPr marL="0" indent="0">
              <a:lnSpc>
                <a:spcPct val="150000"/>
              </a:lnSpc>
              <a:spcBef>
                <a:spcPts val="600"/>
              </a:spcBef>
              <a:spcAft>
                <a:spcPts val="600"/>
              </a:spcAft>
              <a:buClr>
                <a:srgbClr val="FE612A"/>
              </a:buClr>
              <a:buSzPct val="80000"/>
              <a:buNone/>
            </a:pPr>
            <a:r>
              <a:rPr lang="en-US" sz="2400" dirty="0"/>
              <a:t/>
            </a:r>
            <a:br>
              <a:rPr lang="en-US" sz="2400" dirty="0"/>
            </a:br>
            <a:r>
              <a:rPr lang="en-GB" sz="2600" dirty="0"/>
              <a:t>Use active targeted temperature management during the first 72 hours in critical care to prevent fever (temperature over 37.5oC) in unconscious patients after an out-of-hospital cardiac arrest. </a:t>
            </a:r>
          </a:p>
          <a:p>
            <a:pPr marL="0" indent="0">
              <a:lnSpc>
                <a:spcPct val="150000"/>
              </a:lnSpc>
              <a:spcBef>
                <a:spcPts val="600"/>
              </a:spcBef>
              <a:spcAft>
                <a:spcPts val="600"/>
              </a:spcAft>
              <a:buClr>
                <a:srgbClr val="FE612A"/>
              </a:buClr>
              <a:buSzPct val="80000"/>
              <a:buNone/>
            </a:pPr>
            <a:r>
              <a:rPr lang="en-GB" sz="2600" b="1" i="1" dirty="0"/>
              <a:t>Target audiences: Critical care leads </a:t>
            </a:r>
            <a:r>
              <a:rPr lang="en-GB" sz="2600" i="1" dirty="0"/>
              <a:t>and critical care clinical </a:t>
            </a:r>
            <a:r>
              <a:rPr lang="en-GB" sz="2600" i="1" dirty="0" smtClean="0"/>
              <a:t>staff See </a:t>
            </a:r>
            <a:r>
              <a:rPr lang="en-GB" sz="2600" i="1" dirty="0"/>
              <a:t>also the Resuscitation Council UK guidelines www.resus.org.uk/library/2015-resuscitation-guidelines/guidelines-post-resuscitation-care#1-the-guidelines</a:t>
            </a:r>
            <a:endParaRPr lang="en-GB" sz="2400"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a:t>
            </a:r>
            <a:r>
              <a:rPr lang="en-GB" sz="3200" dirty="0"/>
              <a:t>6</a:t>
            </a:r>
          </a:p>
        </p:txBody>
      </p:sp>
    </p:spTree>
    <p:extLst>
      <p:ext uri="{BB962C8B-B14F-4D97-AF65-F5344CB8AC3E}">
        <p14:creationId xmlns:p14="http://schemas.microsoft.com/office/powerpoint/2010/main" val="10680414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906779"/>
            <a:ext cx="8743950" cy="5777799"/>
          </a:xfrm>
        </p:spPr>
        <p:txBody>
          <a:bodyPr vert="horz" lIns="91440" tIns="45720" rIns="91440" bIns="45720" rtlCol="0">
            <a:normAutofit fontScale="85000" lnSpcReduction="10000"/>
          </a:bodyPr>
          <a:lstStyle/>
          <a:p>
            <a:pPr marL="0" indent="0">
              <a:lnSpc>
                <a:spcPct val="150000"/>
              </a:lnSpc>
              <a:spcBef>
                <a:spcPts val="600"/>
              </a:spcBef>
              <a:spcAft>
                <a:spcPts val="600"/>
              </a:spcAft>
              <a:buClr>
                <a:srgbClr val="FE612A"/>
              </a:buClr>
              <a:buSzPct val="80000"/>
              <a:buNone/>
            </a:pPr>
            <a:r>
              <a:rPr lang="en-GB" dirty="0" smtClean="0"/>
              <a:t>Assess </a:t>
            </a:r>
            <a:r>
              <a:rPr lang="en-GB" dirty="0"/>
              <a:t>neurological prognosis in unconscious patients after an out-of-hospital cardiac arrest, using at least two of the following </a:t>
            </a:r>
            <a:r>
              <a:rPr lang="en-GB" dirty="0" smtClean="0"/>
              <a:t>methods:</a:t>
            </a:r>
          </a:p>
          <a:p>
            <a:pPr>
              <a:lnSpc>
                <a:spcPct val="150000"/>
              </a:lnSpc>
              <a:spcBef>
                <a:spcPts val="600"/>
              </a:spcBef>
              <a:spcAft>
                <a:spcPts val="600"/>
              </a:spcAft>
              <a:buClr>
                <a:schemeClr val="tx1"/>
              </a:buClr>
              <a:buSzPct val="80000"/>
            </a:pPr>
            <a:r>
              <a:rPr lang="en-GB" dirty="0" smtClean="0"/>
              <a:t>Clinical assessment</a:t>
            </a:r>
          </a:p>
          <a:p>
            <a:pPr>
              <a:lnSpc>
                <a:spcPct val="150000"/>
              </a:lnSpc>
              <a:spcBef>
                <a:spcPts val="600"/>
              </a:spcBef>
              <a:spcAft>
                <a:spcPts val="600"/>
              </a:spcAft>
              <a:buClr>
                <a:schemeClr val="tx1"/>
              </a:buClr>
              <a:buSzPct val="80000"/>
            </a:pPr>
            <a:r>
              <a:rPr lang="en-GB" dirty="0" smtClean="0"/>
              <a:t>Imaging</a:t>
            </a:r>
          </a:p>
          <a:p>
            <a:pPr>
              <a:lnSpc>
                <a:spcPct val="150000"/>
              </a:lnSpc>
              <a:spcBef>
                <a:spcPts val="600"/>
              </a:spcBef>
              <a:spcAft>
                <a:spcPts val="600"/>
              </a:spcAft>
              <a:buClr>
                <a:schemeClr val="tx1"/>
              </a:buClr>
              <a:buSzPct val="80000"/>
            </a:pPr>
            <a:r>
              <a:rPr lang="en-GB" dirty="0" smtClean="0"/>
              <a:t>Neurophysiological </a:t>
            </a:r>
            <a:r>
              <a:rPr lang="en-GB" dirty="0"/>
              <a:t>assessment (including electroencephalogram, to exclude subclinical seizures and improve </a:t>
            </a:r>
            <a:r>
              <a:rPr lang="en-GB" dirty="0" smtClean="0"/>
              <a:t>accuracy)</a:t>
            </a:r>
          </a:p>
          <a:p>
            <a:pPr>
              <a:lnSpc>
                <a:spcPct val="150000"/>
              </a:lnSpc>
              <a:spcBef>
                <a:spcPts val="600"/>
              </a:spcBef>
              <a:spcAft>
                <a:spcPts val="600"/>
              </a:spcAft>
              <a:buClr>
                <a:schemeClr val="tx1"/>
              </a:buClr>
              <a:buSzPct val="80000"/>
            </a:pPr>
            <a:r>
              <a:rPr lang="en-GB" dirty="0" smtClean="0"/>
              <a:t>Biomarkers</a:t>
            </a:r>
            <a:endParaRPr lang="en-GB" dirty="0"/>
          </a:p>
          <a:p>
            <a:pPr marL="0" indent="0">
              <a:lnSpc>
                <a:spcPct val="150000"/>
              </a:lnSpc>
              <a:spcBef>
                <a:spcPts val="600"/>
              </a:spcBef>
              <a:spcAft>
                <a:spcPts val="600"/>
              </a:spcAft>
              <a:buClr>
                <a:srgbClr val="FE612A"/>
              </a:buClr>
              <a:buSzPct val="80000"/>
              <a:buNone/>
            </a:pPr>
            <a:r>
              <a:rPr lang="en-GB" b="1" i="1" dirty="0" smtClean="0"/>
              <a:t>Target </a:t>
            </a:r>
            <a:r>
              <a:rPr lang="en-GB" b="1" i="1" dirty="0"/>
              <a:t>audiences: Critical care leads </a:t>
            </a:r>
            <a:r>
              <a:rPr lang="en-GB" i="1" dirty="0"/>
              <a:t>and critical care clinical staff</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a:t>
            </a:r>
            <a:r>
              <a:rPr lang="en-GB" sz="3200" dirty="0"/>
              <a:t>7</a:t>
            </a:r>
          </a:p>
        </p:txBody>
      </p:sp>
    </p:spTree>
    <p:extLst>
      <p:ext uri="{BB962C8B-B14F-4D97-AF65-F5344CB8AC3E}">
        <p14:creationId xmlns:p14="http://schemas.microsoft.com/office/powerpoint/2010/main" val="11139886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906780"/>
            <a:ext cx="8743950" cy="5084344"/>
          </a:xfrm>
        </p:spPr>
        <p:txBody>
          <a:bodyPr vert="horz" lIns="91440" tIns="45720" rIns="91440" bIns="45720" rtlCol="0">
            <a:normAutofit lnSpcReduction="10000"/>
          </a:bodyPr>
          <a:lstStyle/>
          <a:p>
            <a:pPr marL="0" indent="0">
              <a:lnSpc>
                <a:spcPct val="150000"/>
              </a:lnSpc>
              <a:spcBef>
                <a:spcPts val="600"/>
              </a:spcBef>
              <a:spcAft>
                <a:spcPts val="600"/>
              </a:spcAft>
              <a:buClr>
                <a:srgbClr val="FE612A"/>
              </a:buClr>
              <a:buSzPct val="80000"/>
              <a:buNone/>
            </a:pPr>
            <a:r>
              <a:rPr lang="en-GB" sz="2400" dirty="0"/>
              <a:t>Delay the final assessment of neurological prognosis after an out-of-hospital cardiac arrest until AT LEAST 72 hours after return of spontaneous circulation AND the effects of sedation and temperature management can be excluded. This will ensure a reliable assessment. Repeat the assessment if there is any doubt. </a:t>
            </a:r>
          </a:p>
          <a:p>
            <a:pPr marL="0" indent="0">
              <a:lnSpc>
                <a:spcPct val="150000"/>
              </a:lnSpc>
              <a:spcBef>
                <a:spcPts val="600"/>
              </a:spcBef>
              <a:spcAft>
                <a:spcPts val="600"/>
              </a:spcAft>
              <a:buClr>
                <a:srgbClr val="FE612A"/>
              </a:buClr>
              <a:buSzPct val="80000"/>
              <a:buNone/>
            </a:pPr>
            <a:r>
              <a:rPr lang="en-GB" sz="2400" b="1" i="1" dirty="0"/>
              <a:t>Target audiences: Critical care leads </a:t>
            </a:r>
            <a:r>
              <a:rPr lang="en-GB" sz="2400" i="1" dirty="0"/>
              <a:t>and critical care clinical </a:t>
            </a:r>
            <a:r>
              <a:rPr lang="en-GB" sz="2400" i="1" dirty="0" smtClean="0"/>
              <a:t>staff See </a:t>
            </a:r>
            <a:r>
              <a:rPr lang="en-GB" sz="2400" i="1" dirty="0"/>
              <a:t>also the Resuscitation Council UK guidelineswww.resus.org.uk/library/2015-resuscitation-guidelines/guidelines-post-resuscitation-care#1-the-guidelines</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a:t>
            </a:r>
            <a:r>
              <a:rPr lang="en-GB" sz="3200" dirty="0"/>
              <a:t>8</a:t>
            </a:r>
          </a:p>
        </p:txBody>
      </p:sp>
    </p:spTree>
    <p:extLst>
      <p:ext uri="{BB962C8B-B14F-4D97-AF65-F5344CB8AC3E}">
        <p14:creationId xmlns:p14="http://schemas.microsoft.com/office/powerpoint/2010/main" val="1115500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906780"/>
            <a:ext cx="8743950" cy="5084344"/>
          </a:xfrm>
        </p:spPr>
        <p:txBody>
          <a:bodyPr vert="horz" lIns="91440" tIns="45720" rIns="91440" bIns="45720" rtlCol="0">
            <a:normAutofit/>
          </a:bodyPr>
          <a:lstStyle/>
          <a:p>
            <a:pPr marL="0" indent="0">
              <a:lnSpc>
                <a:spcPct val="150000"/>
              </a:lnSpc>
              <a:spcBef>
                <a:spcPts val="600"/>
              </a:spcBef>
              <a:spcAft>
                <a:spcPts val="600"/>
              </a:spcAft>
              <a:buClr>
                <a:srgbClr val="FE612A"/>
              </a:buClr>
              <a:buSzPct val="80000"/>
              <a:buNone/>
            </a:pPr>
            <a:r>
              <a:rPr lang="en-GB" sz="2400" dirty="0"/>
              <a:t>Actively explore the potential for organ donation in all patients after an out-of-hospital cardiac arrest and return of spontaneous circulation, who have a planned withdrawal of life sustaining treatment.</a:t>
            </a:r>
          </a:p>
          <a:p>
            <a:pPr marL="0" indent="0">
              <a:lnSpc>
                <a:spcPct val="150000"/>
              </a:lnSpc>
              <a:spcBef>
                <a:spcPts val="600"/>
              </a:spcBef>
              <a:spcAft>
                <a:spcPts val="600"/>
              </a:spcAft>
              <a:buClr>
                <a:srgbClr val="FE612A"/>
              </a:buClr>
              <a:buSzPct val="80000"/>
              <a:buNone/>
            </a:pPr>
            <a:r>
              <a:rPr lang="en-GB" sz="2400" b="1" i="1" dirty="0"/>
              <a:t>Target audiences: Critical care leads </a:t>
            </a:r>
            <a:r>
              <a:rPr lang="en-GB" sz="2400" i="1" dirty="0"/>
              <a:t>and critical care clinical </a:t>
            </a:r>
            <a:r>
              <a:rPr lang="en-GB" sz="2400" i="1" dirty="0" smtClean="0"/>
              <a:t>staff *</a:t>
            </a:r>
            <a:r>
              <a:rPr lang="en-GB" sz="2400" i="1" dirty="0"/>
              <a:t>Note the different legal positions in the UK countries</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a:t>
            </a:r>
            <a:r>
              <a:rPr lang="en-GB" sz="3200" dirty="0"/>
              <a:t>9</a:t>
            </a:r>
          </a:p>
        </p:txBody>
      </p:sp>
    </p:spTree>
    <p:extLst>
      <p:ext uri="{BB962C8B-B14F-4D97-AF65-F5344CB8AC3E}">
        <p14:creationId xmlns:p14="http://schemas.microsoft.com/office/powerpoint/2010/main" val="38009560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29155"/>
            <a:ext cx="7886700" cy="4351338"/>
          </a:xfrm>
        </p:spPr>
        <p:txBody>
          <a:bodyPr>
            <a:normAutofit/>
          </a:bodyPr>
          <a:lstStyle/>
          <a:p>
            <a:pPr marL="0" indent="0">
              <a:lnSpc>
                <a:spcPct val="150000"/>
              </a:lnSpc>
              <a:buNone/>
            </a:pPr>
            <a:r>
              <a:rPr lang="en-US" dirty="0"/>
              <a:t>A review of the quality of care provided to patients </a:t>
            </a:r>
            <a:r>
              <a:rPr lang="en-GB" dirty="0"/>
              <a:t>aged 16 years and over who were admitted to </a:t>
            </a:r>
            <a:r>
              <a:rPr lang="en-GB" dirty="0" smtClean="0"/>
              <a:t>hospital following </a:t>
            </a:r>
            <a:r>
              <a:rPr lang="en-GB" dirty="0"/>
              <a:t>an out-of-hospital cardiac arrest</a:t>
            </a:r>
            <a:r>
              <a:rPr lang="en-US" dirty="0" smtClean="0"/>
              <a:t>.</a:t>
            </a:r>
            <a:endParaRPr lang="en-GB" dirty="0" smtClean="0"/>
          </a:p>
          <a:p>
            <a:pPr>
              <a:lnSpc>
                <a:spcPct val="150000"/>
              </a:lnSpc>
              <a:buFont typeface="Calibri" panose="020F0502020204030204" pitchFamily="34" charset="0"/>
              <a:buChar char="–"/>
            </a:pPr>
            <a:r>
              <a:rPr lang="en-GB" dirty="0" smtClean="0"/>
              <a:t> Organisational </a:t>
            </a:r>
            <a:r>
              <a:rPr lang="en-GB" dirty="0"/>
              <a:t>questionnaire</a:t>
            </a:r>
          </a:p>
          <a:p>
            <a:pPr>
              <a:lnSpc>
                <a:spcPct val="150000"/>
              </a:lnSpc>
              <a:buFont typeface="Calibri" panose="020F0502020204030204" pitchFamily="34" charset="0"/>
              <a:buChar char="–"/>
            </a:pPr>
            <a:r>
              <a:rPr lang="en-GB" dirty="0" smtClean="0"/>
              <a:t> Clinician questionnaire</a:t>
            </a:r>
          </a:p>
          <a:p>
            <a:pPr>
              <a:lnSpc>
                <a:spcPct val="150000"/>
              </a:lnSpc>
              <a:buFont typeface="Calibri" panose="020F0502020204030204" pitchFamily="34" charset="0"/>
              <a:buChar char="–"/>
            </a:pPr>
            <a:r>
              <a:rPr lang="en-GB" dirty="0" smtClean="0"/>
              <a:t> Case note review</a:t>
            </a: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The study</a:t>
            </a:r>
            <a:endParaRPr lang="en-GB" sz="3200" dirty="0">
              <a:solidFill>
                <a:schemeClr val="bg1"/>
              </a:solidFill>
            </a:endParaRPr>
          </a:p>
        </p:txBody>
      </p:sp>
    </p:spTree>
    <p:extLst>
      <p:ext uri="{BB962C8B-B14F-4D97-AF65-F5344CB8AC3E}">
        <p14:creationId xmlns:p14="http://schemas.microsoft.com/office/powerpoint/2010/main" val="13402210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906780"/>
            <a:ext cx="8743950" cy="5084344"/>
          </a:xfrm>
        </p:spPr>
        <p:txBody>
          <a:bodyPr vert="horz" lIns="91440" tIns="45720" rIns="91440" bIns="45720" rtlCol="0">
            <a:normAutofit/>
          </a:bodyPr>
          <a:lstStyle/>
          <a:p>
            <a:pPr marL="0" indent="0">
              <a:lnSpc>
                <a:spcPct val="150000"/>
              </a:lnSpc>
              <a:spcBef>
                <a:spcPts val="600"/>
              </a:spcBef>
              <a:spcAft>
                <a:spcPts val="600"/>
              </a:spcAft>
              <a:buClr>
                <a:srgbClr val="FE612A"/>
              </a:buClr>
              <a:buSzPct val="80000"/>
              <a:buNone/>
            </a:pPr>
            <a:r>
              <a:rPr lang="en-GB" sz="2600" dirty="0" smtClean="0"/>
              <a:t>Identify </a:t>
            </a:r>
            <a:r>
              <a:rPr lang="en-GB" sz="2600" dirty="0"/>
              <a:t>all survivors of an out-of-hospital cardiac arrest who would benefit from physical rehabilitation before hospital discharge and ensure this is offered to them.</a:t>
            </a:r>
          </a:p>
          <a:p>
            <a:pPr marL="0" indent="0">
              <a:lnSpc>
                <a:spcPct val="150000"/>
              </a:lnSpc>
              <a:spcBef>
                <a:spcPts val="600"/>
              </a:spcBef>
              <a:spcAft>
                <a:spcPts val="600"/>
              </a:spcAft>
              <a:buClr>
                <a:srgbClr val="FE612A"/>
              </a:buClr>
              <a:buSzPct val="80000"/>
              <a:buNone/>
            </a:pPr>
            <a:r>
              <a:rPr lang="en-GB" sz="2600" b="1" i="1" dirty="0"/>
              <a:t>Target audiences: The clinical team caring for the patient after an out-of-hospital cardiac arrest, </a:t>
            </a:r>
            <a:r>
              <a:rPr lang="en-GB" sz="2600" i="1" dirty="0"/>
              <a:t>supported by the physiotherapy service lead</a:t>
            </a:r>
            <a:endParaRPr lang="en-GB" sz="2400"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10</a:t>
            </a:r>
            <a:endParaRPr lang="en-GB" sz="3200" dirty="0"/>
          </a:p>
        </p:txBody>
      </p:sp>
    </p:spTree>
    <p:extLst>
      <p:ext uri="{BB962C8B-B14F-4D97-AF65-F5344CB8AC3E}">
        <p14:creationId xmlns:p14="http://schemas.microsoft.com/office/powerpoint/2010/main" val="22748626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906780"/>
            <a:ext cx="8743950" cy="5084344"/>
          </a:xfrm>
        </p:spPr>
        <p:txBody>
          <a:bodyPr vert="horz" lIns="91440" tIns="45720" rIns="91440" bIns="45720" rtlCol="0">
            <a:normAutofit/>
          </a:bodyPr>
          <a:lstStyle/>
          <a:p>
            <a:pPr marL="0" indent="0">
              <a:lnSpc>
                <a:spcPct val="150000"/>
              </a:lnSpc>
              <a:spcBef>
                <a:spcPts val="600"/>
              </a:spcBef>
              <a:spcAft>
                <a:spcPts val="600"/>
              </a:spcAft>
              <a:buClr>
                <a:srgbClr val="FE612A"/>
              </a:buClr>
              <a:buSzPct val="80000"/>
              <a:buNone/>
            </a:pPr>
            <a:r>
              <a:rPr lang="en-GB" sz="2400" dirty="0"/>
              <a:t>Identify all inpatient survivors of an out-of-hospital cardiac arrest who would benefit from cardiac rehabilitation before hospital discharge and ensure this is offered to them. </a:t>
            </a:r>
          </a:p>
          <a:p>
            <a:pPr marL="0" indent="0">
              <a:lnSpc>
                <a:spcPct val="150000"/>
              </a:lnSpc>
              <a:spcBef>
                <a:spcPts val="600"/>
              </a:spcBef>
              <a:spcAft>
                <a:spcPts val="600"/>
              </a:spcAft>
              <a:buClr>
                <a:srgbClr val="FE612A"/>
              </a:buClr>
              <a:buSzPct val="80000"/>
              <a:buNone/>
            </a:pPr>
            <a:r>
              <a:rPr lang="en-GB" sz="2400" b="1" i="1" dirty="0"/>
              <a:t>Target audiences: The clinical team caring for the patient after an out-of-hospital cardiac arrest, </a:t>
            </a:r>
            <a:r>
              <a:rPr lang="en-GB" sz="2400" i="1" dirty="0"/>
              <a:t>supported by the cardiac rehabilitation service lead. Commissioners, where these services are not already in place</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11</a:t>
            </a:r>
            <a:endParaRPr lang="en-GB" sz="3200" dirty="0"/>
          </a:p>
        </p:txBody>
      </p:sp>
    </p:spTree>
    <p:extLst>
      <p:ext uri="{BB962C8B-B14F-4D97-AF65-F5344CB8AC3E}">
        <p14:creationId xmlns:p14="http://schemas.microsoft.com/office/powerpoint/2010/main" val="7390332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906780"/>
            <a:ext cx="8743950" cy="5084344"/>
          </a:xfrm>
        </p:spPr>
        <p:txBody>
          <a:bodyPr vert="horz" lIns="91440" tIns="45720" rIns="91440" bIns="45720" rtlCol="0">
            <a:normAutofit/>
          </a:bodyPr>
          <a:lstStyle/>
          <a:p>
            <a:pPr marL="0" indent="0">
              <a:lnSpc>
                <a:spcPct val="150000"/>
              </a:lnSpc>
              <a:spcBef>
                <a:spcPts val="600"/>
              </a:spcBef>
              <a:spcAft>
                <a:spcPts val="600"/>
              </a:spcAft>
              <a:buClr>
                <a:srgbClr val="FE612A"/>
              </a:buClr>
              <a:buSzPct val="80000"/>
              <a:buNone/>
            </a:pPr>
            <a:r>
              <a:rPr lang="en-GB" sz="2400" dirty="0"/>
              <a:t>Identify all inpatient survivors of an out-of-hospital cardiac arrest who would benefit from neurological rehabilitation before hospital discharge and ensure this is offered to them.</a:t>
            </a:r>
          </a:p>
          <a:p>
            <a:pPr marL="0" indent="0">
              <a:lnSpc>
                <a:spcPct val="150000"/>
              </a:lnSpc>
              <a:spcBef>
                <a:spcPts val="600"/>
              </a:spcBef>
              <a:spcAft>
                <a:spcPts val="600"/>
              </a:spcAft>
              <a:buClr>
                <a:srgbClr val="FE612A"/>
              </a:buClr>
              <a:buSzPct val="80000"/>
              <a:buNone/>
            </a:pPr>
            <a:r>
              <a:rPr lang="en-GB" sz="2400" b="1" i="1" dirty="0"/>
              <a:t>Target audiences: The clinical team caring for the patient after an out-of-hospital cardiac arrest</a:t>
            </a:r>
            <a:r>
              <a:rPr lang="en-GB" sz="2400" i="1" dirty="0"/>
              <a:t>, supported by the neurological rehabilitation service lead. Commissioners, where these services are not already in place</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12</a:t>
            </a:r>
            <a:endParaRPr lang="en-GB" sz="3200" dirty="0"/>
          </a:p>
        </p:txBody>
      </p:sp>
    </p:spTree>
    <p:extLst>
      <p:ext uri="{BB962C8B-B14F-4D97-AF65-F5344CB8AC3E}">
        <p14:creationId xmlns:p14="http://schemas.microsoft.com/office/powerpoint/2010/main" val="41049864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906780"/>
            <a:ext cx="8743950" cy="5084344"/>
          </a:xfrm>
        </p:spPr>
        <p:txBody>
          <a:bodyPr vert="horz" lIns="91440" tIns="45720" rIns="91440" bIns="45720" rtlCol="0">
            <a:normAutofit/>
          </a:bodyPr>
          <a:lstStyle/>
          <a:p>
            <a:pPr marL="0" indent="0">
              <a:lnSpc>
                <a:spcPct val="150000"/>
              </a:lnSpc>
              <a:spcBef>
                <a:spcPts val="600"/>
              </a:spcBef>
              <a:spcAft>
                <a:spcPts val="600"/>
              </a:spcAft>
              <a:buClr>
                <a:srgbClr val="FE612A"/>
              </a:buClr>
              <a:buSzPct val="80000"/>
              <a:buNone/>
            </a:pPr>
            <a:r>
              <a:rPr lang="en-GB" sz="2400" dirty="0"/>
              <a:t>Identify all inpatient survivors of an out-of-hospital cardiac arrest who would benefit from psychological intervention before hospital discharge and support and ensure this is offered to them.</a:t>
            </a:r>
          </a:p>
          <a:p>
            <a:pPr marL="0" indent="0">
              <a:lnSpc>
                <a:spcPct val="150000"/>
              </a:lnSpc>
              <a:spcBef>
                <a:spcPts val="600"/>
              </a:spcBef>
              <a:spcAft>
                <a:spcPts val="600"/>
              </a:spcAft>
              <a:buClr>
                <a:srgbClr val="FE612A"/>
              </a:buClr>
              <a:buSzPct val="80000"/>
              <a:buNone/>
            </a:pPr>
            <a:r>
              <a:rPr lang="en-GB" sz="2400" b="1" i="1" dirty="0"/>
              <a:t>Target audiences: The clinical team caring for the patient after an out-of-hospital cardiac arrest</a:t>
            </a:r>
            <a:r>
              <a:rPr lang="en-GB" sz="2400" i="1" dirty="0"/>
              <a:t>, supported by the clinical psychology service lead. Commissioners, where these services are not already in place</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13</a:t>
            </a:r>
            <a:endParaRPr lang="en-GB" sz="3200" dirty="0"/>
          </a:p>
        </p:txBody>
      </p:sp>
    </p:spTree>
    <p:extLst>
      <p:ext uri="{BB962C8B-B14F-4D97-AF65-F5344CB8AC3E}">
        <p14:creationId xmlns:p14="http://schemas.microsoft.com/office/powerpoint/2010/main" val="7795073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050" y="813361"/>
            <a:ext cx="7886700" cy="1325563"/>
          </a:xfrm>
          <a:solidFill>
            <a:srgbClr val="FE612A"/>
          </a:solidFill>
        </p:spPr>
        <p:txBody>
          <a:bodyPr/>
          <a:lstStyle/>
          <a:p>
            <a:pPr algn="ctr"/>
            <a:r>
              <a:rPr lang="en-US" b="1" dirty="0" smtClean="0">
                <a:solidFill>
                  <a:schemeClr val="bg1"/>
                </a:solidFill>
              </a:rPr>
              <a:t>Time Matters</a:t>
            </a:r>
            <a:endParaRPr lang="en-GB" b="1" dirty="0">
              <a:solidFill>
                <a:schemeClr val="bg1"/>
              </a:solidFill>
            </a:endParaRPr>
          </a:p>
        </p:txBody>
      </p:sp>
      <p:sp>
        <p:nvSpPr>
          <p:cNvPr id="3" name="Content Placeholder 2"/>
          <p:cNvSpPr>
            <a:spLocks noGrp="1"/>
          </p:cNvSpPr>
          <p:nvPr>
            <p:ph idx="1"/>
          </p:nvPr>
        </p:nvSpPr>
        <p:spPr>
          <a:xfrm>
            <a:off x="628650" y="2635624"/>
            <a:ext cx="7886700" cy="2259106"/>
          </a:xfrm>
        </p:spPr>
        <p:txBody>
          <a:bodyPr>
            <a:normAutofit/>
          </a:bodyPr>
          <a:lstStyle/>
          <a:p>
            <a:pPr marL="0" indent="0" algn="ctr">
              <a:buNone/>
            </a:pPr>
            <a:r>
              <a:rPr lang="en-GB" sz="3200" dirty="0" smtClean="0"/>
              <a:t>Full report, summary and implementation tools can be found at</a:t>
            </a:r>
          </a:p>
          <a:p>
            <a:pPr marL="0" indent="0" algn="ctr">
              <a:buNone/>
            </a:pPr>
            <a:r>
              <a:rPr lang="en-GB" sz="3200" dirty="0" smtClean="0"/>
              <a:t>www.ncepod.org.uk/2021ohca.html</a:t>
            </a:r>
            <a:endParaRPr lang="en-GB" sz="3200" dirty="0"/>
          </a:p>
        </p:txBody>
      </p:sp>
    </p:spTree>
    <p:extLst>
      <p:ext uri="{BB962C8B-B14F-4D97-AF65-F5344CB8AC3E}">
        <p14:creationId xmlns:p14="http://schemas.microsoft.com/office/powerpoint/2010/main" val="12075317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028700"/>
            <a:ext cx="7886700" cy="4786313"/>
          </a:xfrm>
        </p:spPr>
        <p:txBody>
          <a:bodyPr>
            <a:normAutofit fontScale="85000" lnSpcReduction="20000"/>
          </a:bodyPr>
          <a:lstStyle/>
          <a:p>
            <a:pPr>
              <a:lnSpc>
                <a:spcPct val="150000"/>
              </a:lnSpc>
            </a:pPr>
            <a:r>
              <a:rPr lang="en-GB" dirty="0" smtClean="0"/>
              <a:t>Adult </a:t>
            </a:r>
            <a:r>
              <a:rPr lang="en-GB" dirty="0"/>
              <a:t>patients (aged 16 years and older) who arrived in hospital after sustaining an OHCA and achieved subsequent sustained return of spontaneous circulation (ROSC) for more than 20 </a:t>
            </a:r>
            <a:r>
              <a:rPr lang="en-GB" dirty="0" smtClean="0"/>
              <a:t>minutes. </a:t>
            </a:r>
            <a:endParaRPr lang="en-US" dirty="0" smtClean="0"/>
          </a:p>
          <a:p>
            <a:pPr>
              <a:lnSpc>
                <a:spcPct val="150000"/>
              </a:lnSpc>
            </a:pPr>
            <a:r>
              <a:rPr lang="en-US" dirty="0" smtClean="0"/>
              <a:t>Exclusions </a:t>
            </a:r>
          </a:p>
          <a:p>
            <a:pPr lvl="1">
              <a:lnSpc>
                <a:spcPct val="150000"/>
              </a:lnSpc>
            </a:pPr>
            <a:r>
              <a:rPr lang="en-GB" dirty="0" smtClean="0"/>
              <a:t>Patients </a:t>
            </a:r>
            <a:r>
              <a:rPr lang="en-GB" dirty="0"/>
              <a:t>admitted to hospital following an OHCA and ROSC, but where the OHCA was due to trauma, drowning, drug overdose or poisoning. </a:t>
            </a:r>
            <a:endParaRPr lang="en-GB" dirty="0" smtClean="0"/>
          </a:p>
          <a:p>
            <a:pPr lvl="1">
              <a:lnSpc>
                <a:spcPct val="150000"/>
              </a:lnSpc>
            </a:pPr>
            <a:r>
              <a:rPr lang="en-GB" dirty="0" smtClean="0"/>
              <a:t>Patients </a:t>
            </a:r>
            <a:r>
              <a:rPr lang="en-GB" dirty="0"/>
              <a:t>whose cardiac arrest occurred during inter-hospital transfers or on acute NHS hospital premises. </a:t>
            </a:r>
            <a:endParaRPr lang="en-GB" b="1" dirty="0" smtClean="0"/>
          </a:p>
          <a:p>
            <a:endParaRPr lang="en-GB" dirty="0"/>
          </a:p>
          <a:p>
            <a:endParaRPr lang="en-US"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Study population </a:t>
            </a:r>
            <a:endParaRPr lang="en-GB" sz="3200" dirty="0">
              <a:solidFill>
                <a:schemeClr val="bg1"/>
              </a:solidFill>
            </a:endParaRPr>
          </a:p>
        </p:txBody>
      </p:sp>
    </p:spTree>
    <p:extLst>
      <p:ext uri="{BB962C8B-B14F-4D97-AF65-F5344CB8AC3E}">
        <p14:creationId xmlns:p14="http://schemas.microsoft.com/office/powerpoint/2010/main" val="23708354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Study sample</a:t>
            </a:r>
            <a:endParaRPr lang="en-GB" sz="3200" dirty="0">
              <a:solidFill>
                <a:schemeClr val="bg1"/>
              </a:solidFill>
            </a:endParaRPr>
          </a:p>
        </p:txBody>
      </p:sp>
      <p:pic>
        <p:nvPicPr>
          <p:cNvPr id="10" name="Picture 9"/>
          <p:cNvPicPr>
            <a:picLocks noChangeAspect="1"/>
          </p:cNvPicPr>
          <p:nvPr/>
        </p:nvPicPr>
        <p:blipFill>
          <a:blip r:embed="rId3"/>
          <a:stretch>
            <a:fillRect/>
          </a:stretch>
        </p:blipFill>
        <p:spPr>
          <a:xfrm>
            <a:off x="63064" y="1592317"/>
            <a:ext cx="9002110" cy="4124640"/>
          </a:xfrm>
          <a:prstGeom prst="rect">
            <a:avLst/>
          </a:prstGeom>
        </p:spPr>
      </p:pic>
    </p:spTree>
    <p:extLst>
      <p:ext uri="{BB962C8B-B14F-4D97-AF65-F5344CB8AC3E}">
        <p14:creationId xmlns:p14="http://schemas.microsoft.com/office/powerpoint/2010/main" val="17082256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Overall assessment of care</a:t>
            </a:r>
            <a:endParaRPr lang="en-GB" sz="3200" dirty="0">
              <a:solidFill>
                <a:schemeClr val="bg1"/>
              </a:solidFill>
            </a:endParaRPr>
          </a:p>
        </p:txBody>
      </p:sp>
      <p:pic>
        <p:nvPicPr>
          <p:cNvPr id="6" name="Picture 5"/>
          <p:cNvPicPr>
            <a:picLocks noChangeAspect="1"/>
          </p:cNvPicPr>
          <p:nvPr/>
        </p:nvPicPr>
        <p:blipFill>
          <a:blip r:embed="rId3"/>
          <a:stretch>
            <a:fillRect/>
          </a:stretch>
        </p:blipFill>
        <p:spPr>
          <a:xfrm>
            <a:off x="695898" y="1403130"/>
            <a:ext cx="7752204" cy="4051740"/>
          </a:xfrm>
          <a:prstGeom prst="rect">
            <a:avLst/>
          </a:prstGeom>
        </p:spPr>
      </p:pic>
    </p:spTree>
    <p:extLst>
      <p:ext uri="{BB962C8B-B14F-4D97-AF65-F5344CB8AC3E}">
        <p14:creationId xmlns:p14="http://schemas.microsoft.com/office/powerpoint/2010/main" val="18394459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151255"/>
            <a:ext cx="7886700" cy="4351338"/>
          </a:xfrm>
        </p:spPr>
        <p:txBody>
          <a:bodyPr>
            <a:normAutofit/>
          </a:bodyPr>
          <a:lstStyle/>
          <a:p>
            <a:pPr marL="0" indent="0">
              <a:lnSpc>
                <a:spcPct val="150000"/>
              </a:lnSpc>
              <a:buNone/>
            </a:pPr>
            <a:r>
              <a:rPr lang="en-GB" sz="2400" b="1" i="1" dirty="0" smtClean="0"/>
              <a:t>Bystander </a:t>
            </a:r>
            <a:r>
              <a:rPr lang="en-GB" sz="2400" b="1" i="1" dirty="0"/>
              <a:t>Cardiopulmonary Resuscitation (CPR</a:t>
            </a:r>
            <a:r>
              <a:rPr lang="en-GB" sz="2400" b="1" i="1" dirty="0" smtClean="0"/>
              <a:t>)</a:t>
            </a:r>
          </a:p>
          <a:p>
            <a:pPr marL="0" indent="0">
              <a:lnSpc>
                <a:spcPct val="150000"/>
              </a:lnSpc>
              <a:buNone/>
            </a:pPr>
            <a:r>
              <a:rPr lang="en-GB" sz="2400" dirty="0" smtClean="0"/>
              <a:t>Ongoing </a:t>
            </a:r>
            <a:r>
              <a:rPr lang="en-GB" sz="2400" dirty="0"/>
              <a:t>strategies are needed at a population level to ensure that people who sustain an OHCA are treated rapidly with high quality resuscitation, including defibrillation, through a co-ordinated network of accessible and identifiable public access devices.</a:t>
            </a:r>
          </a:p>
          <a:p>
            <a:pPr marL="0" indent="0">
              <a:buNone/>
            </a:pPr>
            <a:endParaRPr lang="en-US" dirty="0" smtClean="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Key messages (1)</a:t>
            </a:r>
            <a:endParaRPr lang="en-GB" sz="3200" dirty="0">
              <a:solidFill>
                <a:schemeClr val="bg1"/>
              </a:solidFill>
            </a:endParaRPr>
          </a:p>
        </p:txBody>
      </p:sp>
    </p:spTree>
    <p:extLst>
      <p:ext uri="{BB962C8B-B14F-4D97-AF65-F5344CB8AC3E}">
        <p14:creationId xmlns:p14="http://schemas.microsoft.com/office/powerpoint/2010/main" val="34174921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151255"/>
            <a:ext cx="7886700" cy="5281076"/>
          </a:xfrm>
        </p:spPr>
        <p:txBody>
          <a:bodyPr>
            <a:noAutofit/>
          </a:bodyPr>
          <a:lstStyle/>
          <a:p>
            <a:pPr marL="0" indent="0">
              <a:lnSpc>
                <a:spcPct val="150000"/>
              </a:lnSpc>
              <a:buNone/>
            </a:pPr>
            <a:r>
              <a:rPr lang="en-GB" sz="2400" b="1" i="1" dirty="0" smtClean="0"/>
              <a:t>Advance </a:t>
            </a:r>
            <a:r>
              <a:rPr lang="en-GB" sz="2400" b="1" i="1" dirty="0"/>
              <a:t>treatment </a:t>
            </a:r>
            <a:r>
              <a:rPr lang="en-GB" sz="2400" b="1" i="1" dirty="0" smtClean="0"/>
              <a:t>plans</a:t>
            </a:r>
          </a:p>
          <a:p>
            <a:pPr marL="0" indent="0">
              <a:lnSpc>
                <a:spcPct val="150000"/>
              </a:lnSpc>
              <a:buNone/>
            </a:pPr>
            <a:r>
              <a:rPr lang="en-GB" sz="2400" dirty="0" smtClean="0"/>
              <a:t>When </a:t>
            </a:r>
            <a:r>
              <a:rPr lang="en-GB" sz="2400" dirty="0"/>
              <a:t>advance treatment plans are in place, they should be documented using a standard process </a:t>
            </a:r>
            <a:r>
              <a:rPr lang="en-GB" sz="2400" dirty="0" smtClean="0"/>
              <a:t>(e.g. </a:t>
            </a:r>
            <a:r>
              <a:rPr lang="en-GB" sz="2400" dirty="0" err="1" smtClean="0"/>
              <a:t>ReSPECT</a:t>
            </a:r>
            <a:r>
              <a:rPr lang="en-GB" sz="2400" dirty="0" smtClean="0"/>
              <a:t>) </a:t>
            </a:r>
            <a:r>
              <a:rPr lang="en-GB" sz="2400" dirty="0"/>
              <a:t>to ensure that people receive treatments </a:t>
            </a:r>
            <a:r>
              <a:rPr lang="en-GB" sz="2400" dirty="0" smtClean="0"/>
              <a:t>based on </a:t>
            </a:r>
            <a:r>
              <a:rPr lang="en-GB" sz="2400" dirty="0"/>
              <a:t>what matters to them and what is realistic. Effective communication between all parts of the healthcare system including, primary care, community services, ambulance services and acute hospitals is then needed to ensure that appropriate decisions are made, irrespective of time or location.</a:t>
            </a:r>
            <a:endParaRPr lang="en-US" sz="2400" dirty="0" smtClean="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Key messages (2)</a:t>
            </a:r>
            <a:endParaRPr lang="en-GB" sz="3200" dirty="0">
              <a:solidFill>
                <a:schemeClr val="bg1"/>
              </a:solidFill>
            </a:endParaRPr>
          </a:p>
        </p:txBody>
      </p:sp>
    </p:spTree>
    <p:extLst>
      <p:ext uri="{BB962C8B-B14F-4D97-AF65-F5344CB8AC3E}">
        <p14:creationId xmlns:p14="http://schemas.microsoft.com/office/powerpoint/2010/main" val="37325196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151255"/>
            <a:ext cx="7886700" cy="4351338"/>
          </a:xfrm>
        </p:spPr>
        <p:txBody>
          <a:bodyPr>
            <a:normAutofit fontScale="92500"/>
          </a:bodyPr>
          <a:lstStyle/>
          <a:p>
            <a:pPr marL="0" indent="0">
              <a:lnSpc>
                <a:spcPct val="150000"/>
              </a:lnSpc>
              <a:buNone/>
            </a:pPr>
            <a:r>
              <a:rPr lang="en-GB" sz="2600" b="1" i="1" dirty="0" smtClean="0"/>
              <a:t>Prediction </a:t>
            </a:r>
            <a:r>
              <a:rPr lang="en-GB" sz="2600" b="1" i="1" dirty="0"/>
              <a:t>of </a:t>
            </a:r>
            <a:r>
              <a:rPr lang="en-GB" sz="2600" b="1" i="1" dirty="0" smtClean="0"/>
              <a:t>survival</a:t>
            </a:r>
          </a:p>
          <a:p>
            <a:pPr marL="0" indent="0">
              <a:lnSpc>
                <a:spcPct val="150000"/>
              </a:lnSpc>
              <a:buNone/>
            </a:pPr>
            <a:r>
              <a:rPr lang="en-GB" sz="2600" dirty="0" smtClean="0"/>
              <a:t>No </a:t>
            </a:r>
            <a:r>
              <a:rPr lang="en-GB" sz="2600" dirty="0"/>
              <a:t>single factor is accurate enough for clinical decision-making at the time of admission to hospital following an OHCA. Time is needed to ensure an accurate assessment of prognosis can be made. Neurological prognosis is particularly difficult to assess, and this should be delayed for at least 72 hours after return of spontaneous circulation.</a:t>
            </a:r>
          </a:p>
          <a:p>
            <a:pPr marL="0" indent="0">
              <a:lnSpc>
                <a:spcPct val="150000"/>
              </a:lnSpc>
              <a:buNone/>
            </a:pPr>
            <a:endParaRPr lang="en-US" sz="2600" dirty="0" smtClean="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Key messages (3)</a:t>
            </a:r>
            <a:endParaRPr lang="en-GB" sz="3200" dirty="0">
              <a:solidFill>
                <a:schemeClr val="bg1"/>
              </a:solidFill>
            </a:endParaRPr>
          </a:p>
        </p:txBody>
      </p:sp>
    </p:spTree>
    <p:extLst>
      <p:ext uri="{BB962C8B-B14F-4D97-AF65-F5344CB8AC3E}">
        <p14:creationId xmlns:p14="http://schemas.microsoft.com/office/powerpoint/2010/main" val="41063146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151255"/>
            <a:ext cx="7886700" cy="4351338"/>
          </a:xfrm>
        </p:spPr>
        <p:txBody>
          <a:bodyPr>
            <a:normAutofit/>
          </a:bodyPr>
          <a:lstStyle/>
          <a:p>
            <a:pPr marL="0" indent="0">
              <a:lnSpc>
                <a:spcPct val="150000"/>
              </a:lnSpc>
              <a:buNone/>
            </a:pPr>
            <a:r>
              <a:rPr lang="en-GB" sz="2600" b="1" i="1" dirty="0" smtClean="0"/>
              <a:t>Targeted </a:t>
            </a:r>
            <a:r>
              <a:rPr lang="en-GB" sz="2600" b="1" i="1" dirty="0"/>
              <a:t>temperature </a:t>
            </a:r>
            <a:r>
              <a:rPr lang="en-GB" sz="2600" b="1" i="1" dirty="0" smtClean="0"/>
              <a:t>management</a:t>
            </a:r>
          </a:p>
          <a:p>
            <a:pPr marL="0" indent="0">
              <a:lnSpc>
                <a:spcPct val="150000"/>
              </a:lnSpc>
              <a:buNone/>
            </a:pPr>
            <a:r>
              <a:rPr lang="en-GB" sz="2600" dirty="0" smtClean="0"/>
              <a:t>Elevated </a:t>
            </a:r>
            <a:r>
              <a:rPr lang="en-GB" sz="2600" dirty="0"/>
              <a:t>temperature is common following an OHCA and is associated with a worse prognosis, but this can be improved by accurate, active temperature control. The current approach in clinical practice appears to be inconsistent and a more active approach is needed.</a:t>
            </a:r>
          </a:p>
          <a:p>
            <a:pPr marL="0" indent="0">
              <a:buNone/>
            </a:pPr>
            <a:endParaRPr lang="en-US" dirty="0" smtClean="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Key messages (4)</a:t>
            </a:r>
            <a:endParaRPr lang="en-GB" sz="3200" dirty="0">
              <a:solidFill>
                <a:schemeClr val="bg1"/>
              </a:solidFill>
            </a:endParaRPr>
          </a:p>
        </p:txBody>
      </p:sp>
    </p:spTree>
    <p:extLst>
      <p:ext uri="{BB962C8B-B14F-4D97-AF65-F5344CB8AC3E}">
        <p14:creationId xmlns:p14="http://schemas.microsoft.com/office/powerpoint/2010/main" val="21634908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ncipal recs slides template" id="{CB8BDE20-EA9F-48C0-BCF7-295D17BAEA15}" vid="{7620A22F-C2F8-4A2E-89E9-8650385E8B4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Principal recs slides template</Template>
  <TotalTime>846</TotalTime>
  <Words>1364</Words>
  <Application>Microsoft Office PowerPoint</Application>
  <PresentationFormat>On-screen Show (4:3)</PresentationFormat>
  <Paragraphs>119</Paragraphs>
  <Slides>24</Slides>
  <Notes>24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Calibri Light</vt:lpstr>
      <vt:lpstr>Office Theme</vt:lpstr>
      <vt:lpstr>  Time Matters  A review of the quality of care provided to patients aged 16 years and over who were admitted to hospital following an out-of-hospital cardiac arrest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Time Matters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Know the score  A review of the quality of care provided to patients aged over 16 years with a new diagnosis of pulmonary embolism.</dc:title>
  <dc:creator>D'Marieanne Koomson</dc:creator>
  <cp:lastModifiedBy>Neil Smith</cp:lastModifiedBy>
  <cp:revision>41</cp:revision>
  <cp:lastPrinted>2018-08-13T16:26:21Z</cp:lastPrinted>
  <dcterms:created xsi:type="dcterms:W3CDTF">2019-09-26T15:44:55Z</dcterms:created>
  <dcterms:modified xsi:type="dcterms:W3CDTF">2021-02-09T22:11:38Z</dcterms:modified>
</cp:coreProperties>
</file>