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747" r:id="rId2"/>
    <p:sldId id="751" r:id="rId3"/>
    <p:sldId id="764" r:id="rId4"/>
    <p:sldId id="762" r:id="rId5"/>
    <p:sldId id="767" r:id="rId6"/>
    <p:sldId id="768" r:id="rId7"/>
    <p:sldId id="750" r:id="rId8"/>
    <p:sldId id="769" r:id="rId9"/>
    <p:sldId id="758" r:id="rId10"/>
    <p:sldId id="759" r:id="rId11"/>
    <p:sldId id="760" r:id="rId12"/>
    <p:sldId id="770" r:id="rId13"/>
    <p:sldId id="766" r:id="rId14"/>
    <p:sldId id="765" r:id="rId15"/>
    <p:sldId id="763" r:id="rId16"/>
    <p:sldId id="771" r:id="rId17"/>
    <p:sldId id="772" r:id="rId18"/>
    <p:sldId id="773" r:id="rId19"/>
    <p:sldId id="774" r:id="rId20"/>
    <p:sldId id="776" r:id="rId21"/>
    <p:sldId id="780" r:id="rId22"/>
    <p:sldId id="779" r:id="rId23"/>
    <p:sldId id="778" r:id="rId24"/>
    <p:sldId id="757" r:id="rId25"/>
  </p:sldIdLst>
  <p:sldSz cx="12192000" cy="6858000"/>
  <p:notesSz cx="7011988" cy="9297988"/>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851"/>
    <a:srgbClr val="009193"/>
    <a:srgbClr val="006666"/>
    <a:srgbClr val="A65864"/>
    <a:srgbClr val="C26C7A"/>
    <a:srgbClr val="A9858F"/>
    <a:srgbClr val="674952"/>
    <a:srgbClr val="7B5761"/>
    <a:srgbClr val="C7AFB6"/>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6247" autoAdjust="0"/>
  </p:normalViewPr>
  <p:slideViewPr>
    <p:cSldViewPr snapToGrid="0">
      <p:cViewPr varScale="1">
        <p:scale>
          <a:sx n="79" d="100"/>
          <a:sy n="79" d="100"/>
        </p:scale>
        <p:origin x="677" y="72"/>
      </p:cViewPr>
      <p:guideLst>
        <p:guide orient="horz" pos="2160"/>
        <p:guide pos="384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US" dirty="0"/>
          </a:p>
        </p:txBody>
      </p:sp>
      <p:sp>
        <p:nvSpPr>
          <p:cNvPr id="314371" name="Rectangle 3"/>
          <p:cNvSpPr>
            <a:spLocks noGrp="1" noChangeArrowheads="1"/>
          </p:cNvSpPr>
          <p:nvPr>
            <p:ph type="dt" sz="quarter" idx="1"/>
          </p:nvPr>
        </p:nvSpPr>
        <p:spPr bwMode="auto">
          <a:xfrm>
            <a:off x="3971634"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US" dirty="0"/>
          </a:p>
        </p:txBody>
      </p:sp>
      <p:sp>
        <p:nvSpPr>
          <p:cNvPr id="314372" name="Rectangle 4"/>
          <p:cNvSpPr>
            <a:spLocks noGrp="1" noChangeArrowheads="1"/>
          </p:cNvSpPr>
          <p:nvPr>
            <p:ph type="ftr" sz="quarter" idx="2"/>
          </p:nvPr>
        </p:nvSpPr>
        <p:spPr bwMode="auto">
          <a:xfrm>
            <a:off x="2"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US" dirty="0"/>
          </a:p>
        </p:txBody>
      </p:sp>
      <p:sp>
        <p:nvSpPr>
          <p:cNvPr id="314373" name="Rectangle 5"/>
          <p:cNvSpPr>
            <a:spLocks noGrp="1" noChangeArrowheads="1"/>
          </p:cNvSpPr>
          <p:nvPr>
            <p:ph type="sldNum" sz="quarter" idx="3"/>
          </p:nvPr>
        </p:nvSpPr>
        <p:spPr bwMode="auto">
          <a:xfrm>
            <a:off x="3971634"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75333EF8-9F09-4969-B2D6-719E32D7DCCC}" type="slidenum">
              <a:rPr lang="en-US"/>
              <a:pPr>
                <a:defRPr/>
              </a:pPr>
              <a:t>‹#›</a:t>
            </a:fld>
            <a:endParaRPr lang="en-US" dirty="0"/>
          </a:p>
        </p:txBody>
      </p:sp>
    </p:spTree>
    <p:extLst>
      <p:ext uri="{BB962C8B-B14F-4D97-AF65-F5344CB8AC3E}">
        <p14:creationId xmlns:p14="http://schemas.microsoft.com/office/powerpoint/2010/main" val="91324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defTabSz="971332">
              <a:defRPr sz="1300"/>
            </a:lvl1pPr>
          </a:lstStyle>
          <a:p>
            <a:pPr>
              <a:defRPr/>
            </a:pPr>
            <a:endParaRPr lang="en-US" dirty="0"/>
          </a:p>
        </p:txBody>
      </p:sp>
      <p:sp>
        <p:nvSpPr>
          <p:cNvPr id="3075" name="Rectangle 3"/>
          <p:cNvSpPr>
            <a:spLocks noGrp="1" noChangeArrowheads="1"/>
          </p:cNvSpPr>
          <p:nvPr>
            <p:ph type="dt" idx="1"/>
          </p:nvPr>
        </p:nvSpPr>
        <p:spPr bwMode="auto">
          <a:xfrm>
            <a:off x="3971634"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algn="r" defTabSz="971332">
              <a:defRPr sz="13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505" y="4416855"/>
            <a:ext cx="5608982" cy="4183171"/>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defTabSz="971332">
              <a:defRPr sz="1300"/>
            </a:lvl1pPr>
          </a:lstStyle>
          <a:p>
            <a:pPr>
              <a:defRPr/>
            </a:pPr>
            <a:endParaRPr lang="en-US" dirty="0"/>
          </a:p>
        </p:txBody>
      </p:sp>
      <p:sp>
        <p:nvSpPr>
          <p:cNvPr id="3079" name="Rectangle 7"/>
          <p:cNvSpPr>
            <a:spLocks noGrp="1" noChangeArrowheads="1"/>
          </p:cNvSpPr>
          <p:nvPr>
            <p:ph type="sldNum" sz="quarter" idx="5"/>
          </p:nvPr>
        </p:nvSpPr>
        <p:spPr bwMode="auto">
          <a:xfrm>
            <a:off x="3971634"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algn="r" defTabSz="971332">
              <a:defRPr sz="1300"/>
            </a:lvl1pPr>
          </a:lstStyle>
          <a:p>
            <a:pPr>
              <a:defRPr/>
            </a:pPr>
            <a:fld id="{8DBEF788-9E68-4066-9B41-CD750E53A6C1}" type="slidenum">
              <a:rPr lang="en-US"/>
              <a:pPr>
                <a:defRPr/>
              </a:pPr>
              <a:t>‹#›</a:t>
            </a:fld>
            <a:endParaRPr lang="en-US" dirty="0"/>
          </a:p>
        </p:txBody>
      </p:sp>
    </p:spTree>
    <p:extLst>
      <p:ext uri="{BB962C8B-B14F-4D97-AF65-F5344CB8AC3E}">
        <p14:creationId xmlns:p14="http://schemas.microsoft.com/office/powerpoint/2010/main" val="1609106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1</a:t>
            </a:fld>
            <a:endParaRPr lang="en-US" dirty="0"/>
          </a:p>
        </p:txBody>
      </p:sp>
    </p:spTree>
    <p:extLst>
      <p:ext uri="{BB962C8B-B14F-4D97-AF65-F5344CB8AC3E}">
        <p14:creationId xmlns:p14="http://schemas.microsoft.com/office/powerpoint/2010/main" val="126571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24</a:t>
            </a:fld>
            <a:endParaRPr lang="en-US" dirty="0"/>
          </a:p>
        </p:txBody>
      </p:sp>
    </p:spTree>
    <p:extLst>
      <p:ext uri="{BB962C8B-B14F-4D97-AF65-F5344CB8AC3E}">
        <p14:creationId xmlns:p14="http://schemas.microsoft.com/office/powerpoint/2010/main" val="299033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a:t>
            </a:fld>
            <a:endParaRPr lang="en-US" dirty="0"/>
          </a:p>
        </p:txBody>
      </p:sp>
    </p:spTree>
    <p:extLst>
      <p:ext uri="{BB962C8B-B14F-4D97-AF65-F5344CB8AC3E}">
        <p14:creationId xmlns:p14="http://schemas.microsoft.com/office/powerpoint/2010/main" val="1902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3</a:t>
            </a:fld>
            <a:endParaRPr lang="en-US" dirty="0"/>
          </a:p>
        </p:txBody>
      </p:sp>
    </p:spTree>
    <p:extLst>
      <p:ext uri="{BB962C8B-B14F-4D97-AF65-F5344CB8AC3E}">
        <p14:creationId xmlns:p14="http://schemas.microsoft.com/office/powerpoint/2010/main" val="284394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7</a:t>
            </a:fld>
            <a:endParaRPr lang="en-US" dirty="0"/>
          </a:p>
        </p:txBody>
      </p:sp>
    </p:spTree>
    <p:extLst>
      <p:ext uri="{BB962C8B-B14F-4D97-AF65-F5344CB8AC3E}">
        <p14:creationId xmlns:p14="http://schemas.microsoft.com/office/powerpoint/2010/main" val="288932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8</a:t>
            </a:fld>
            <a:endParaRPr lang="en-US" dirty="0"/>
          </a:p>
        </p:txBody>
      </p:sp>
    </p:spTree>
    <p:extLst>
      <p:ext uri="{BB962C8B-B14F-4D97-AF65-F5344CB8AC3E}">
        <p14:creationId xmlns:p14="http://schemas.microsoft.com/office/powerpoint/2010/main" val="308867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9</a:t>
            </a:fld>
            <a:endParaRPr lang="en-US" dirty="0"/>
          </a:p>
        </p:txBody>
      </p:sp>
    </p:spTree>
    <p:extLst>
      <p:ext uri="{BB962C8B-B14F-4D97-AF65-F5344CB8AC3E}">
        <p14:creationId xmlns:p14="http://schemas.microsoft.com/office/powerpoint/2010/main" val="310310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10</a:t>
            </a:fld>
            <a:endParaRPr lang="en-US" dirty="0"/>
          </a:p>
        </p:txBody>
      </p:sp>
    </p:spTree>
    <p:extLst>
      <p:ext uri="{BB962C8B-B14F-4D97-AF65-F5344CB8AC3E}">
        <p14:creationId xmlns:p14="http://schemas.microsoft.com/office/powerpoint/2010/main" val="10989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11</a:t>
            </a:fld>
            <a:endParaRPr lang="en-US" dirty="0"/>
          </a:p>
        </p:txBody>
      </p:sp>
    </p:spTree>
    <p:extLst>
      <p:ext uri="{BB962C8B-B14F-4D97-AF65-F5344CB8AC3E}">
        <p14:creationId xmlns:p14="http://schemas.microsoft.com/office/powerpoint/2010/main" val="371226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12</a:t>
            </a:fld>
            <a:endParaRPr lang="en-US" dirty="0"/>
          </a:p>
        </p:txBody>
      </p:sp>
    </p:spTree>
    <p:extLst>
      <p:ext uri="{BB962C8B-B14F-4D97-AF65-F5344CB8AC3E}">
        <p14:creationId xmlns:p14="http://schemas.microsoft.com/office/powerpoint/2010/main" val="384865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8D14F-E9D3-4403-B871-4A11C9B779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38BDBF-C5E1-4EA7-8027-3E336EFCDD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A7D4BA-B6C7-44E6-A53D-42C3A7B438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2A48E-D214-429C-B569-537AB88834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BC77F0-60EB-42D0-98D4-C47290D37F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1F60D-F91B-44A2-A835-DB37CC3C3B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54B8EED-BE30-4C32-A8F1-8A18E86646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4364A0C-FFBA-48A1-ADFC-38C8949A55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C9DDC8-D941-4D6A-936A-67F67ED56D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943231-44F1-457D-9C65-D855448C97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11D18D76-C273-41F3-A6FA-BAE8A943AD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ice.org.uk/guidance/ng7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hre.eu/Guideline/Endometriosis" TargetMode="External"/><Relationship Id="rId2" Type="http://schemas.openxmlformats.org/officeDocument/2006/relationships/hyperlink" Target="https://www.nice.org.uk/guidance/ng7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ice.org.uk/guidance/ng7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cepod.org.uk/2024endometrios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ook cover with a person walking on a road&#10;&#10;Description automatically generated">
            <a:extLst>
              <a:ext uri="{FF2B5EF4-FFF2-40B4-BE49-F238E27FC236}">
                <a16:creationId xmlns:a16="http://schemas.microsoft.com/office/drawing/2014/main" id="{B65DC421-4996-8992-99C9-7769903FD0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437"/>
          <a:stretch/>
        </p:blipFill>
        <p:spPr>
          <a:xfrm>
            <a:off x="-1" y="0"/>
            <a:ext cx="6172781" cy="6872513"/>
          </a:xfrm>
          <a:prstGeom prst="rect">
            <a:avLst/>
          </a:prstGeom>
        </p:spPr>
      </p:pic>
      <p:sp>
        <p:nvSpPr>
          <p:cNvPr id="10" name="Rectangle 3">
            <a:extLst>
              <a:ext uri="{FF2B5EF4-FFF2-40B4-BE49-F238E27FC236}">
                <a16:creationId xmlns:a16="http://schemas.microsoft.com/office/drawing/2014/main" id="{74937670-1295-AA8C-F469-56573BD7F992}"/>
              </a:ext>
            </a:extLst>
          </p:cNvPr>
          <p:cNvSpPr txBox="1">
            <a:spLocks noChangeArrowheads="1"/>
          </p:cNvSpPr>
          <p:nvPr/>
        </p:nvSpPr>
        <p:spPr bwMode="auto">
          <a:xfrm>
            <a:off x="6797319" y="1438941"/>
            <a:ext cx="4666894" cy="29526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GB" sz="3200" kern="0" dirty="0">
                <a:latin typeface="Calibri" panose="020F0502020204030204" pitchFamily="34" charset="0"/>
                <a:cs typeface="Calibri" panose="020F0502020204030204" pitchFamily="34" charset="0"/>
              </a:rPr>
              <a:t>A review of the quality of care provided to adult patients diagnosed with endometriosis</a:t>
            </a:r>
          </a:p>
          <a:p>
            <a:pPr marL="0" indent="0" algn="ctr">
              <a:buNone/>
            </a:pPr>
            <a:endParaRPr lang="en-GB" sz="3200" kern="0" dirty="0">
              <a:latin typeface="Calibri" panose="020F0502020204030204" pitchFamily="34" charset="0"/>
              <a:cs typeface="Calibri" panose="020F0502020204030204" pitchFamily="34" charset="0"/>
            </a:endParaRPr>
          </a:p>
          <a:p>
            <a:pPr marL="0" indent="0" algn="ctr">
              <a:buNone/>
            </a:pPr>
            <a:endParaRPr lang="en-GB" sz="3200" kern="0" dirty="0">
              <a:latin typeface="Calibri" panose="020F0502020204030204" pitchFamily="34" charset="0"/>
              <a:cs typeface="Calibri" panose="020F0502020204030204" pitchFamily="34" charset="0"/>
            </a:endParaRPr>
          </a:p>
          <a:p>
            <a:pPr marL="0" indent="0" algn="ctr">
              <a:buNone/>
            </a:pPr>
            <a:r>
              <a:rPr lang="en-GB" sz="3200" kern="0" dirty="0">
                <a:latin typeface="Calibri" panose="020F0502020204030204" pitchFamily="34" charset="0"/>
                <a:cs typeface="Calibri" panose="020F0502020204030204" pitchFamily="34" charset="0"/>
              </a:rPr>
              <a:t>Key messages and recommendations</a:t>
            </a:r>
          </a:p>
        </p:txBody>
      </p:sp>
    </p:spTree>
    <p:extLst>
      <p:ext uri="{BB962C8B-B14F-4D97-AF65-F5344CB8AC3E}">
        <p14:creationId xmlns:p14="http://schemas.microsoft.com/office/powerpoint/2010/main" val="2958175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7373257" y="126007"/>
            <a:ext cx="4688114" cy="1223821"/>
          </a:xfrm>
          <a:solidFill>
            <a:schemeClr val="tx1">
              <a:lumMod val="95000"/>
            </a:schemeClr>
          </a:solidFill>
        </p:spPr>
        <p:txBody>
          <a:bodyPr anchor="ctr">
            <a:noAutofit/>
          </a:bodyPr>
          <a:lstStyle/>
          <a:p>
            <a:pPr marL="0" indent="0" algn="l">
              <a:buNone/>
            </a:pPr>
            <a:r>
              <a:rPr lang="en-GB" sz="2200" b="1" dirty="0">
                <a:solidFill>
                  <a:srgbClr val="884851"/>
                </a:solidFill>
                <a:latin typeface="Calibri" panose="020F0502020204030204" pitchFamily="34" charset="0"/>
                <a:ea typeface="Calibri" panose="020F0502020204030204" pitchFamily="34" charset="0"/>
                <a:cs typeface="Calibri" panose="020F0502020204030204" pitchFamily="34" charset="0"/>
              </a:rPr>
              <a:t>ENDOMETRIOSIS AFFECTS QUALITY OF LIFE. ALL PATIENTS SHOULD BE ASKED ABOUT ITS EFFECT ON THEIR LIFE</a:t>
            </a:r>
            <a:endParaRPr lang="en-US" sz="2200" b="1" dirty="0">
              <a:solidFill>
                <a:srgbClr val="88485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4" y="1509484"/>
            <a:ext cx="5568205" cy="5220000"/>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Access to supportive services would enable patients with endometriosis to manage their condition.</a:t>
            </a:r>
          </a:p>
          <a:p>
            <a:pPr marL="0" indent="0">
              <a:buNone/>
            </a:pPr>
            <a:endPar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420/941 (44.6%) of survey respondents stated that they were not asked at any point about the impact of symptoms on their quality of life. </a:t>
            </a:r>
          </a:p>
        </p:txBody>
      </p:sp>
      <p:sp>
        <p:nvSpPr>
          <p:cNvPr id="2" name="Content Placeholder 2">
            <a:extLst>
              <a:ext uri="{FF2B5EF4-FFF2-40B4-BE49-F238E27FC236}">
                <a16:creationId xmlns:a16="http://schemas.microsoft.com/office/drawing/2014/main" id="{9C4A9FB2-74E2-EEED-1878-5DD2E848B02F}"/>
              </a:ext>
            </a:extLst>
          </p:cNvPr>
          <p:cNvSpPr txBox="1">
            <a:spLocks/>
          </p:cNvSpPr>
          <p:nvPr/>
        </p:nvSpPr>
        <p:spPr bwMode="auto">
          <a:xfrm>
            <a:off x="6493164" y="126008"/>
            <a:ext cx="737300" cy="1223820"/>
          </a:xfrm>
          <a:prstGeom prst="rect">
            <a:avLst/>
          </a:prstGeom>
          <a:solidFill>
            <a:schemeClr val="bg1">
              <a:lumMod val="50000"/>
              <a:lumOff val="50000"/>
            </a:schemeClr>
          </a:soli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2042537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7373257" y="126007"/>
            <a:ext cx="4688114" cy="1223821"/>
          </a:xfrm>
          <a:solidFill>
            <a:schemeClr val="tx1">
              <a:lumMod val="95000"/>
            </a:schemeClr>
          </a:solidFill>
        </p:spPr>
        <p:txBody>
          <a:bodyPr anchor="ctr">
            <a:normAutofit/>
          </a:bodyPr>
          <a:lstStyle/>
          <a:p>
            <a:pPr marL="0" indent="0" algn="l">
              <a:buNone/>
            </a:pPr>
            <a:r>
              <a:rPr lang="en-GB" sz="2200" b="1" dirty="0">
                <a:solidFill>
                  <a:srgbClr val="884851"/>
                </a:solidFill>
                <a:latin typeface="Calibri" panose="020F0502020204030204" pitchFamily="34" charset="0"/>
                <a:ea typeface="Calibri" panose="020F0502020204030204" pitchFamily="34" charset="0"/>
                <a:cs typeface="Calibri" panose="020F0502020204030204" pitchFamily="34" charset="0"/>
              </a:rPr>
              <a:t>ENDOMETRIOSIS REQUIRES HOLISTIC, JOINED-UP, MULTIDISCIPLINARY CARE</a:t>
            </a:r>
            <a:endParaRPr lang="en-US" sz="2200" b="1" dirty="0">
              <a:solidFill>
                <a:srgbClr val="88485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6" y="1511992"/>
            <a:ext cx="5568205" cy="5220000"/>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Multidisciplinary care is essential to ensure patients with endometriosis have all their care needs met.</a:t>
            </a:r>
          </a:p>
          <a:p>
            <a:pPr marL="0" indent="0">
              <a:buNone/>
            </a:pPr>
            <a:endPar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Reviewers found that only 27/242 (11.2%) patients were formally discussed in an MDT meeting and 28/215 (13.0%) patients who were not discussed should have been.</a:t>
            </a:r>
          </a:p>
          <a:p>
            <a:pPr marL="0" indent="0">
              <a:buNone/>
            </a:pPr>
            <a:endParaRPr lang="en-GB" sz="2000" dirty="0">
              <a:solidFill>
                <a:schemeClr val="bg1">
                  <a:lumMod val="65000"/>
                  <a:lumOff val="35000"/>
                </a:schemeClr>
              </a:solidFill>
            </a:endParaRPr>
          </a:p>
        </p:txBody>
      </p:sp>
      <p:sp>
        <p:nvSpPr>
          <p:cNvPr id="2" name="Content Placeholder 2">
            <a:extLst>
              <a:ext uri="{FF2B5EF4-FFF2-40B4-BE49-F238E27FC236}">
                <a16:creationId xmlns:a16="http://schemas.microsoft.com/office/drawing/2014/main" id="{9C4A9FB2-74E2-EEED-1878-5DD2E848B02F}"/>
              </a:ext>
            </a:extLst>
          </p:cNvPr>
          <p:cNvSpPr txBox="1">
            <a:spLocks/>
          </p:cNvSpPr>
          <p:nvPr/>
        </p:nvSpPr>
        <p:spPr bwMode="auto">
          <a:xfrm>
            <a:off x="6493164" y="126008"/>
            <a:ext cx="737300" cy="1223820"/>
          </a:xfrm>
          <a:prstGeom prst="rect">
            <a:avLst/>
          </a:prstGeom>
          <a:solidFill>
            <a:schemeClr val="bg1">
              <a:lumMod val="50000"/>
              <a:lumOff val="50000"/>
            </a:schemeClr>
          </a:solid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320765643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297221" y="2747866"/>
            <a:ext cx="5568205" cy="681134"/>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GB" sz="3600" b="1" dirty="0">
                <a:solidFill>
                  <a:srgbClr val="884851"/>
                </a:solidFill>
                <a:latin typeface="Calibri" panose="020F0502020204030204" pitchFamily="34" charset="0"/>
                <a:ea typeface="Calibri" panose="020F0502020204030204" pitchFamily="34" charset="0"/>
                <a:cs typeface="Calibri" panose="020F0502020204030204" pitchFamily="34" charset="0"/>
              </a:rPr>
              <a:t>RECOMMENDATIONS</a:t>
            </a:r>
            <a:endParaRPr lang="en-GB" b="1" dirty="0">
              <a:solidFill>
                <a:srgbClr val="88485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65131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p:txBody>
          <a:bodyPr/>
          <a:lstStyle/>
          <a:p>
            <a:r>
              <a:rPr lang="en-US" dirty="0"/>
              <a:t>Public awareness and education</a:t>
            </a:r>
          </a:p>
        </p:txBody>
      </p:sp>
      <p:graphicFrame>
        <p:nvGraphicFramePr>
          <p:cNvPr id="7" name="Content Placeholder 6">
            <a:extLst>
              <a:ext uri="{FF2B5EF4-FFF2-40B4-BE49-F238E27FC236}">
                <a16:creationId xmlns:a16="http://schemas.microsoft.com/office/drawing/2014/main" id="{6CDE18FD-BF6B-7DF5-87D8-0788B7AEB4B2}"/>
              </a:ext>
            </a:extLst>
          </p:cNvPr>
          <p:cNvGraphicFramePr>
            <a:graphicFrameLocks noGrp="1"/>
          </p:cNvGraphicFramePr>
          <p:nvPr>
            <p:ph idx="1"/>
            <p:extLst>
              <p:ext uri="{D42A27DB-BD31-4B8C-83A1-F6EECF244321}">
                <p14:modId xmlns:p14="http://schemas.microsoft.com/office/powerpoint/2010/main" val="4209870518"/>
              </p:ext>
            </p:extLst>
          </p:nvPr>
        </p:nvGraphicFramePr>
        <p:xfrm>
          <a:off x="710080" y="1638086"/>
          <a:ext cx="10972800" cy="2743962"/>
        </p:xfrm>
        <a:graphic>
          <a:graphicData uri="http://schemas.openxmlformats.org/drawingml/2006/table">
            <a:tbl>
              <a:tblPr/>
              <a:tblGrid>
                <a:gridCol w="10972800">
                  <a:extLst>
                    <a:ext uri="{9D8B030D-6E8A-4147-A177-3AD203B41FA5}">
                      <a16:colId xmlns:a16="http://schemas.microsoft.com/office/drawing/2014/main" val="2852878248"/>
                    </a:ext>
                  </a:extLst>
                </a:gridCol>
              </a:tblGrid>
              <a:tr h="0">
                <a:tc>
                  <a:txBody>
                    <a:bodyPr/>
                    <a:lstStyle/>
                    <a:p>
                      <a:pPr algn="l">
                        <a:lnSpc>
                          <a:spcPct val="115000"/>
                        </a:lnSpc>
                        <a:spcAft>
                          <a:spcPts val="1000"/>
                        </a:spcAft>
                      </a:pPr>
                      <a:r>
                        <a:rPr lang="en-GB" sz="2400" dirty="0">
                          <a:effectLst/>
                          <a:latin typeface="Calibri" panose="020F0502020204030204" pitchFamily="34" charset="0"/>
                          <a:ea typeface="Calibri" panose="020F0502020204030204" pitchFamily="34" charset="0"/>
                          <a:cs typeface="Calibri" panose="020F0502020204030204" pitchFamily="34" charset="0"/>
                        </a:rPr>
                        <a:t>Raise awareness about endometriosis symptoms with the public and patients, highlighting that it is a chronic condition and how they can seek help.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8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NHS England, Welsh Government, Northern Ireland Department of Health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Royal College of Obstetricians and Gynaecologists, Royal College of General Practitioners, Royal College of Surgeons, Royal College of Emergency Medicine, Royal College of Nursing, Royal College of Paediatrics and Child Health, Department for Education, Endometriosis UK, Endometriosis Cymru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1152893776"/>
                  </a:ext>
                </a:extLst>
              </a:tr>
            </a:tbl>
          </a:graphicData>
        </a:graphic>
      </p:graphicFrame>
    </p:spTree>
    <p:extLst>
      <p:ext uri="{BB962C8B-B14F-4D97-AF65-F5344CB8AC3E}">
        <p14:creationId xmlns:p14="http://schemas.microsoft.com/office/powerpoint/2010/main" val="212409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p:txBody>
          <a:bodyPr/>
          <a:lstStyle/>
          <a:p>
            <a:r>
              <a:rPr lang="en-US" dirty="0"/>
              <a:t>Awareness of endometriosis as a chronic condition</a:t>
            </a:r>
          </a:p>
        </p:txBody>
      </p:sp>
      <p:graphicFrame>
        <p:nvGraphicFramePr>
          <p:cNvPr id="8" name="Table 7">
            <a:extLst>
              <a:ext uri="{FF2B5EF4-FFF2-40B4-BE49-F238E27FC236}">
                <a16:creationId xmlns:a16="http://schemas.microsoft.com/office/drawing/2014/main" id="{83C2576E-B66E-EF65-1F56-DA0FDF97FA4C}"/>
              </a:ext>
            </a:extLst>
          </p:cNvPr>
          <p:cNvGraphicFramePr>
            <a:graphicFrameLocks noGrp="1"/>
          </p:cNvGraphicFramePr>
          <p:nvPr>
            <p:extLst>
              <p:ext uri="{D42A27DB-BD31-4B8C-83A1-F6EECF244321}">
                <p14:modId xmlns:p14="http://schemas.microsoft.com/office/powerpoint/2010/main" val="3143411801"/>
              </p:ext>
            </p:extLst>
          </p:nvPr>
        </p:nvGraphicFramePr>
        <p:xfrm>
          <a:off x="682858" y="1652707"/>
          <a:ext cx="9937463" cy="2616962"/>
        </p:xfrm>
        <a:graphic>
          <a:graphicData uri="http://schemas.openxmlformats.org/drawingml/2006/table">
            <a:tbl>
              <a:tblPr/>
              <a:tblGrid>
                <a:gridCol w="9937463">
                  <a:extLst>
                    <a:ext uri="{9D8B030D-6E8A-4147-A177-3AD203B41FA5}">
                      <a16:colId xmlns:a16="http://schemas.microsoft.com/office/drawing/2014/main" val="4084129591"/>
                    </a:ext>
                  </a:extLst>
                </a:gridCol>
              </a:tblGrid>
              <a:tr h="0">
                <a:tc>
                  <a:txBody>
                    <a:bodyPr/>
                    <a:lstStyle/>
                    <a:p>
                      <a:pPr algn="l">
                        <a:lnSpc>
                          <a:spcPct val="115000"/>
                        </a:lnSpc>
                        <a:spcAft>
                          <a:spcPts val="1000"/>
                        </a:spcAft>
                      </a:pPr>
                      <a:r>
                        <a:rPr lang="en-GB" sz="2400" dirty="0">
                          <a:effectLst/>
                          <a:latin typeface="Calibri" panose="020F0502020204030204" pitchFamily="34" charset="0"/>
                          <a:ea typeface="Calibri" panose="020F0502020204030204" pitchFamily="34" charset="0"/>
                          <a:cs typeface="Calibri" panose="020F0502020204030204" pitchFamily="34" charset="0"/>
                        </a:rPr>
                        <a:t>Raise awareness with all healthcare professionals that endometriosis is a chronic condition and should be treated as such.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8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 </a:t>
                      </a:r>
                      <a:r>
                        <a:rPr lang="en-GB" sz="2000" i="1" dirty="0">
                          <a:effectLst/>
                          <a:latin typeface="Calibri" panose="020F0502020204030204" pitchFamily="34" charset="0"/>
                          <a:ea typeface="Calibri" panose="020F0502020204030204" pitchFamily="34" charset="0"/>
                          <a:cs typeface="Calibri" panose="020F0502020204030204" pitchFamily="34" charset="0"/>
                        </a:rPr>
                        <a:t>Royal College of Obstetricians and Gynaecologists, Royal College of General Practitioners, Royal College of Surgeons, Royal College of Emergency Medicine, Royal College of Nursing, Royal College of Paediatrics and Child Health, Society for Acute Medicine, British Society for Gynaecological Endoscopy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550336451"/>
                  </a:ext>
                </a:extLst>
              </a:tr>
            </a:tbl>
          </a:graphicData>
        </a:graphic>
      </p:graphicFrame>
      <p:sp>
        <p:nvSpPr>
          <p:cNvPr id="9" name="Rectangle 2">
            <a:extLst>
              <a:ext uri="{FF2B5EF4-FFF2-40B4-BE49-F238E27FC236}">
                <a16:creationId xmlns:a16="http://schemas.microsoft.com/office/drawing/2014/main" id="{EFA43AEA-60D6-9DF2-EA55-D4B2524A2607}"/>
              </a:ext>
            </a:extLst>
          </p:cNvPr>
          <p:cNvSpPr>
            <a:spLocks noChangeArrowheads="1"/>
          </p:cNvSpPr>
          <p:nvPr/>
        </p:nvSpPr>
        <p:spPr bwMode="auto">
          <a:xfrm>
            <a:off x="1022553" y="4649935"/>
            <a:ext cx="110416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1" u="none" strike="noStrike" cap="none" normalizeH="0" baseline="0" dirty="0">
                <a:ln>
                  <a:noFill/>
                </a:ln>
                <a:solidFill>
                  <a:srgbClr val="008080"/>
                </a:solidFill>
                <a:effectLst/>
                <a:latin typeface="Arial" panose="020B0604020202020204" pitchFamily="34" charset="0"/>
                <a:ea typeface="Calibri" panose="020F0502020204030204" pitchFamily="34" charset="0"/>
              </a:rPr>
              <a:t>Supported by:</a:t>
            </a:r>
            <a:r>
              <a:rPr kumimoji="0" lang="en-GB" altLang="en-US" sz="1600" b="0" i="0" u="none" strike="noStrike" cap="none" normalizeH="0" baseline="0" dirty="0">
                <a:ln>
                  <a:noFill/>
                </a:ln>
                <a:solidFill>
                  <a:srgbClr val="008080"/>
                </a:solidFill>
                <a:effectLst/>
                <a:latin typeface="Arial" panose="020B0604020202020204" pitchFamily="34" charset="0"/>
                <a:ea typeface="Calibri" panose="020F0502020204030204" pitchFamily="34" charset="0"/>
              </a:rPr>
              <a:t> </a:t>
            </a:r>
            <a:r>
              <a:rPr kumimoji="0" lang="en-GB" altLang="en-US" sz="16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NHS England, Welsh Government, Northern Ireland Department of Health</a:t>
            </a:r>
            <a:r>
              <a:rPr kumimoji="0" lang="en-GB" altLang="en-US" sz="1050" b="0" i="0" u="none" strike="noStrike" cap="none" normalizeH="0" baseline="0" dirty="0">
                <a:ln>
                  <a:noFill/>
                </a:ln>
                <a:solidFill>
                  <a:schemeClr val="tx1"/>
                </a:solidFill>
                <a:effectLst/>
                <a:latin typeface="Arial" panose="020B0604020202020204" pitchFamily="34" charset="0"/>
              </a:rPr>
              <a:t> </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627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US" dirty="0"/>
              <a:t>Training for healthcare professionals</a:t>
            </a:r>
          </a:p>
        </p:txBody>
      </p:sp>
      <p:sp>
        <p:nvSpPr>
          <p:cNvPr id="9" name="TextBox 8">
            <a:extLst>
              <a:ext uri="{FF2B5EF4-FFF2-40B4-BE49-F238E27FC236}">
                <a16:creationId xmlns:a16="http://schemas.microsoft.com/office/drawing/2014/main" id="{18CEDCAB-D38B-364D-5977-7D814CED6105}"/>
              </a:ext>
            </a:extLst>
          </p:cNvPr>
          <p:cNvSpPr txBox="1"/>
          <p:nvPr/>
        </p:nvSpPr>
        <p:spPr>
          <a:xfrm>
            <a:off x="699137" y="1605581"/>
            <a:ext cx="9748684" cy="5124736"/>
          </a:xfrm>
          <a:prstGeom prst="rect">
            <a:avLst/>
          </a:prstGeom>
          <a:noFill/>
        </p:spPr>
        <p:txBody>
          <a:bodyPr wrap="square">
            <a:spAutoFit/>
          </a:bodyPr>
          <a:lstStyle/>
          <a:p>
            <a:pPr algn="l">
              <a:lnSpc>
                <a:spcPct val="115000"/>
              </a:lnSpc>
              <a:spcAft>
                <a:spcPts val="1000"/>
              </a:spcAft>
            </a:pPr>
            <a:r>
              <a:rPr lang="en-GB" sz="8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Im</a:t>
            </a:r>
            <a:r>
              <a:rPr lang="en-GB" sz="2400" dirty="0">
                <a:effectLst/>
                <a:latin typeface="Calibri" panose="020F0502020204030204" pitchFamily="34" charset="0"/>
                <a:ea typeface="Calibri" panose="020F0502020204030204" pitchFamily="34" charset="0"/>
                <a:cs typeface="Calibri" panose="020F0502020204030204" pitchFamily="34" charset="0"/>
              </a:rPr>
              <a:t>prove training on the recognition of symptoms of endometriosis, such as pelvic pain and heavy menstrual bleeding.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In primary care - to support healthcare professionals in the initial assessment, and any ongoing care of patients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800"/>
              </a:spcAft>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In secondary care - enhanced training on endometriosis should be made available for all healthcare professionals who might care for patients with endometriosis.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Royal College of Obstetricians and Gynaecologists, Royal College of General Practitioners, Royal College of Emergency Medicine, Royal College of Nursing, Royal College of Paediatrics and Child Health, British Society for Gynaecological Endoscopy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NHS England, Welsh Government, Northern Ireland Department of Health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10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US" dirty="0"/>
              <a:t>Impact of endometriosis on quality of life</a:t>
            </a:r>
          </a:p>
        </p:txBody>
      </p:sp>
      <p:graphicFrame>
        <p:nvGraphicFramePr>
          <p:cNvPr id="4" name="Table 3">
            <a:extLst>
              <a:ext uri="{FF2B5EF4-FFF2-40B4-BE49-F238E27FC236}">
                <a16:creationId xmlns:a16="http://schemas.microsoft.com/office/drawing/2014/main" id="{B1D83DA7-EAC8-06D2-5968-104F8BCB791D}"/>
              </a:ext>
            </a:extLst>
          </p:cNvPr>
          <p:cNvGraphicFramePr>
            <a:graphicFrameLocks noGrp="1"/>
          </p:cNvGraphicFramePr>
          <p:nvPr>
            <p:extLst>
              <p:ext uri="{D42A27DB-BD31-4B8C-83A1-F6EECF244321}">
                <p14:modId xmlns:p14="http://schemas.microsoft.com/office/powerpoint/2010/main" val="76834669"/>
              </p:ext>
            </p:extLst>
          </p:nvPr>
        </p:nvGraphicFramePr>
        <p:xfrm>
          <a:off x="665785" y="1653822"/>
          <a:ext cx="10972800" cy="2003552"/>
        </p:xfrm>
        <a:graphic>
          <a:graphicData uri="http://schemas.openxmlformats.org/drawingml/2006/table">
            <a:tbl>
              <a:tblPr/>
              <a:tblGrid>
                <a:gridCol w="10972800">
                  <a:extLst>
                    <a:ext uri="{9D8B030D-6E8A-4147-A177-3AD203B41FA5}">
                      <a16:colId xmlns:a16="http://schemas.microsoft.com/office/drawing/2014/main" val="1005160230"/>
                    </a:ext>
                  </a:extLst>
                </a:gridCol>
              </a:tblGrid>
              <a:tr h="0">
                <a:tc>
                  <a:txBody>
                    <a:bodyPr/>
                    <a:lstStyle/>
                    <a:p>
                      <a:pPr algn="l">
                        <a:lnSpc>
                          <a:spcPct val="115000"/>
                        </a:lnSpc>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Ask patients with endometriosis about the effects it has </a:t>
                      </a:r>
                      <a:r>
                        <a:rPr lang="en-GB" sz="2400" dirty="0">
                          <a:effectLst/>
                          <a:latin typeface="Calibri" panose="020F0502020204030204" pitchFamily="34" charset="0"/>
                          <a:ea typeface="Calibri" panose="020F0502020204030204" pitchFamily="34" charset="0"/>
                          <a:cs typeface="Times New Roman" panose="02020603050405020304" pitchFamily="18" charset="0"/>
                        </a:rPr>
                        <a:t>over and above physical symptoms, including its impact on their daily life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and refer them as needed to support services (e.g. psychology/pain services), at all stages of the pathway.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Healthcare professionals in primary care and secondary care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4254919377"/>
                  </a:ext>
                </a:extLst>
              </a:tr>
            </a:tbl>
          </a:graphicData>
        </a:graphic>
      </p:graphicFrame>
    </p:spTree>
    <p:extLst>
      <p:ext uri="{BB962C8B-B14F-4D97-AF65-F5344CB8AC3E}">
        <p14:creationId xmlns:p14="http://schemas.microsoft.com/office/powerpoint/2010/main" val="668928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US" dirty="0"/>
              <a:t>Impact of endometriosis on quality of life</a:t>
            </a:r>
          </a:p>
        </p:txBody>
      </p:sp>
      <p:graphicFrame>
        <p:nvGraphicFramePr>
          <p:cNvPr id="6" name="Table 5">
            <a:extLst>
              <a:ext uri="{FF2B5EF4-FFF2-40B4-BE49-F238E27FC236}">
                <a16:creationId xmlns:a16="http://schemas.microsoft.com/office/drawing/2014/main" id="{ECBEB877-2571-E24C-6102-7D5F150257FA}"/>
              </a:ext>
            </a:extLst>
          </p:cNvPr>
          <p:cNvGraphicFramePr>
            <a:graphicFrameLocks noGrp="1"/>
          </p:cNvGraphicFramePr>
          <p:nvPr>
            <p:extLst>
              <p:ext uri="{D42A27DB-BD31-4B8C-83A1-F6EECF244321}">
                <p14:modId xmlns:p14="http://schemas.microsoft.com/office/powerpoint/2010/main" val="2135262686"/>
              </p:ext>
            </p:extLst>
          </p:nvPr>
        </p:nvGraphicFramePr>
        <p:xfrm>
          <a:off x="700032" y="1667453"/>
          <a:ext cx="10972800" cy="2003552"/>
        </p:xfrm>
        <a:graphic>
          <a:graphicData uri="http://schemas.openxmlformats.org/drawingml/2006/table">
            <a:tbl>
              <a:tblPr/>
              <a:tblGrid>
                <a:gridCol w="10972800">
                  <a:extLst>
                    <a:ext uri="{9D8B030D-6E8A-4147-A177-3AD203B41FA5}">
                      <a16:colId xmlns:a16="http://schemas.microsoft.com/office/drawing/2014/main" val="1475724899"/>
                    </a:ext>
                  </a:extLst>
                </a:gridCol>
              </a:tblGrid>
              <a:tr h="0">
                <a:tc>
                  <a:txBody>
                    <a:bodyPr/>
                    <a:lstStyle/>
                    <a:p>
                      <a:pPr algn="l">
                        <a:lnSpc>
                          <a:spcPct val="115000"/>
                        </a:lnSpc>
                        <a:spcAft>
                          <a:spcPts val="1000"/>
                        </a:spcAft>
                      </a:pPr>
                      <a:r>
                        <a:rPr lang="en-GB" sz="2400" dirty="0">
                          <a:effectLst/>
                          <a:latin typeface="Calibri" panose="020F0502020204030204" pitchFamily="34" charset="0"/>
                          <a:ea typeface="Calibri" panose="020F0502020204030204" pitchFamily="34" charset="0"/>
                          <a:cs typeface="Calibri" panose="020F0502020204030204" pitchFamily="34" charset="0"/>
                        </a:rPr>
                        <a:t>Ensure multidisciplinary teams/clinical networks are set up and utilised across all healthcare settings to help agree treatment plans and support women with confirmed endometriosis. Input from specialties should be proportionate to the patient’s needs.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2000" i="1" kern="1200" dirty="0">
                          <a:solidFill>
                            <a:srgbClr val="000000"/>
                          </a:solidFill>
                          <a:effectLst/>
                          <a:latin typeface="Calibri" panose="020F0502020204030204" pitchFamily="34" charset="0"/>
                          <a:ea typeface="+mn-ea"/>
                          <a:cs typeface="Calibri" panose="020F0502020204030204" pitchFamily="34" charset="0"/>
                        </a:rPr>
                        <a:t>Integrated care boards, Commissioners, Clinical Directors and Executive Boards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424907854"/>
                  </a:ext>
                </a:extLst>
              </a:tr>
            </a:tbl>
          </a:graphicData>
        </a:graphic>
      </p:graphicFrame>
      <p:sp>
        <p:nvSpPr>
          <p:cNvPr id="7" name="Rectangle 2">
            <a:extLst>
              <a:ext uri="{FF2B5EF4-FFF2-40B4-BE49-F238E27FC236}">
                <a16:creationId xmlns:a16="http://schemas.microsoft.com/office/drawing/2014/main" id="{4B1C84F3-7247-2CCE-E73A-9003DA3371E1}"/>
              </a:ext>
            </a:extLst>
          </p:cNvPr>
          <p:cNvSpPr>
            <a:spLocks noChangeArrowheads="1"/>
          </p:cNvSpPr>
          <p:nvPr/>
        </p:nvSpPr>
        <p:spPr bwMode="auto">
          <a:xfrm>
            <a:off x="765247" y="3972332"/>
            <a:ext cx="1041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 </a:t>
            </a:r>
            <a:r>
              <a:rPr kumimoji="0" lang="en-GB" altLang="en-US"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Royal College of Obstetricians and Gynaecologists, Royal College of General Practitioners, Royal College of Emergency Medicine, Royal College of Nursing, Royal College of Paediatrics and Child Health, British Society for Gynaecological Endoscopy,</a:t>
            </a:r>
            <a:r>
              <a:rPr kumimoji="0" lang="en-US" altLang="en-US" sz="20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Commissioners</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539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US" dirty="0"/>
              <a:t>Multidisciplinary teams and clinical networks</a:t>
            </a:r>
          </a:p>
        </p:txBody>
      </p:sp>
      <p:graphicFrame>
        <p:nvGraphicFramePr>
          <p:cNvPr id="6" name="Table 5">
            <a:extLst>
              <a:ext uri="{FF2B5EF4-FFF2-40B4-BE49-F238E27FC236}">
                <a16:creationId xmlns:a16="http://schemas.microsoft.com/office/drawing/2014/main" id="{ECBEB877-2571-E24C-6102-7D5F150257FA}"/>
              </a:ext>
            </a:extLst>
          </p:cNvPr>
          <p:cNvGraphicFramePr>
            <a:graphicFrameLocks noGrp="1"/>
          </p:cNvGraphicFramePr>
          <p:nvPr>
            <p:extLst>
              <p:ext uri="{D42A27DB-BD31-4B8C-83A1-F6EECF244321}">
                <p14:modId xmlns:p14="http://schemas.microsoft.com/office/powerpoint/2010/main" val="1524435834"/>
              </p:ext>
            </p:extLst>
          </p:nvPr>
        </p:nvGraphicFramePr>
        <p:xfrm>
          <a:off x="679936" y="1687550"/>
          <a:ext cx="10972800" cy="2003552"/>
        </p:xfrm>
        <a:graphic>
          <a:graphicData uri="http://schemas.openxmlformats.org/drawingml/2006/table">
            <a:tbl>
              <a:tblPr/>
              <a:tblGrid>
                <a:gridCol w="10972800">
                  <a:extLst>
                    <a:ext uri="{9D8B030D-6E8A-4147-A177-3AD203B41FA5}">
                      <a16:colId xmlns:a16="http://schemas.microsoft.com/office/drawing/2014/main" val="1475724899"/>
                    </a:ext>
                  </a:extLst>
                </a:gridCol>
              </a:tblGrid>
              <a:tr h="0">
                <a:tc>
                  <a:txBody>
                    <a:bodyPr/>
                    <a:lstStyle/>
                    <a:p>
                      <a:pPr algn="l">
                        <a:lnSpc>
                          <a:spcPct val="115000"/>
                        </a:lnSpc>
                        <a:spcAft>
                          <a:spcPts val="1000"/>
                        </a:spcAft>
                      </a:pPr>
                      <a:r>
                        <a:rPr lang="en-GB" sz="2400" dirty="0">
                          <a:effectLst/>
                          <a:latin typeface="Calibri" panose="020F0502020204030204" pitchFamily="34" charset="0"/>
                          <a:ea typeface="Calibri" panose="020F0502020204030204" pitchFamily="34" charset="0"/>
                          <a:cs typeface="Calibri" panose="020F0502020204030204" pitchFamily="34" charset="0"/>
                        </a:rPr>
                        <a:t>Ensure multidisciplinary teams/clinical networks are set up and utilised across all healthcare settings to help agree treatment plans and support women with confirmed endometriosis. Input from specialties should be proportionate to the patient’s needs.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2000" i="1" kern="1200" dirty="0">
                          <a:solidFill>
                            <a:srgbClr val="000000"/>
                          </a:solidFill>
                          <a:effectLst/>
                          <a:latin typeface="Calibri" panose="020F0502020204030204" pitchFamily="34" charset="0"/>
                          <a:ea typeface="+mn-ea"/>
                          <a:cs typeface="Calibri" panose="020F0502020204030204" pitchFamily="34" charset="0"/>
                        </a:rPr>
                        <a:t>Integrated care boards, Commissioners, Clinical Directors and Executive Boards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424907854"/>
                  </a:ext>
                </a:extLst>
              </a:tr>
            </a:tbl>
          </a:graphicData>
        </a:graphic>
      </p:graphicFrame>
      <p:sp>
        <p:nvSpPr>
          <p:cNvPr id="7" name="Rectangle 2">
            <a:extLst>
              <a:ext uri="{FF2B5EF4-FFF2-40B4-BE49-F238E27FC236}">
                <a16:creationId xmlns:a16="http://schemas.microsoft.com/office/drawing/2014/main" id="{4B1C84F3-7247-2CCE-E73A-9003DA3371E1}"/>
              </a:ext>
            </a:extLst>
          </p:cNvPr>
          <p:cNvSpPr>
            <a:spLocks noChangeArrowheads="1"/>
          </p:cNvSpPr>
          <p:nvPr/>
        </p:nvSpPr>
        <p:spPr bwMode="auto">
          <a:xfrm>
            <a:off x="689984" y="3884895"/>
            <a:ext cx="1041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 </a:t>
            </a:r>
            <a:r>
              <a:rPr kumimoji="0" lang="en-GB" altLang="en-US"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Royal College of Obstetricians and Gynaecologists, Royal College of General Practitioners, Royal College of Emergency Medicine, Royal College of Nursing, Royal College of Paediatrics and Child Health, British Society for Gynaecological Endoscopy,</a:t>
            </a:r>
            <a:r>
              <a:rPr kumimoji="0" lang="en-US" altLang="en-US" sz="20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Commissioners</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971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US" dirty="0"/>
              <a:t>Medical/ pain management for endometriosis</a:t>
            </a:r>
          </a:p>
        </p:txBody>
      </p:sp>
      <p:graphicFrame>
        <p:nvGraphicFramePr>
          <p:cNvPr id="4" name="Table 3">
            <a:extLst>
              <a:ext uri="{FF2B5EF4-FFF2-40B4-BE49-F238E27FC236}">
                <a16:creationId xmlns:a16="http://schemas.microsoft.com/office/drawing/2014/main" id="{404A1216-9A92-A483-02C1-60A09E6FA32E}"/>
              </a:ext>
            </a:extLst>
          </p:cNvPr>
          <p:cNvGraphicFramePr>
            <a:graphicFrameLocks noGrp="1"/>
          </p:cNvGraphicFramePr>
          <p:nvPr>
            <p:extLst>
              <p:ext uri="{D42A27DB-BD31-4B8C-83A1-F6EECF244321}">
                <p14:modId xmlns:p14="http://schemas.microsoft.com/office/powerpoint/2010/main" val="1423468303"/>
              </p:ext>
            </p:extLst>
          </p:nvPr>
        </p:nvGraphicFramePr>
        <p:xfrm>
          <a:off x="690247" y="1666367"/>
          <a:ext cx="10972800" cy="4260850"/>
        </p:xfrm>
        <a:graphic>
          <a:graphicData uri="http://schemas.openxmlformats.org/drawingml/2006/table">
            <a:tbl>
              <a:tblPr/>
              <a:tblGrid>
                <a:gridCol w="10972800">
                  <a:extLst>
                    <a:ext uri="{9D8B030D-6E8A-4147-A177-3AD203B41FA5}">
                      <a16:colId xmlns:a16="http://schemas.microsoft.com/office/drawing/2014/main" val="2005978773"/>
                    </a:ext>
                  </a:extLst>
                </a:gridCol>
              </a:tblGrid>
              <a:tr h="0">
                <a:tc>
                  <a:txBody>
                    <a:bodyPr/>
                    <a:lstStyle/>
                    <a:p>
                      <a:pPr algn="l">
                        <a:lnSpc>
                          <a:spcPct val="115000"/>
                        </a:lnSpc>
                      </a:pPr>
                      <a:r>
                        <a:rPr lang="en-GB" sz="2400" b="0" dirty="0">
                          <a:effectLst/>
                          <a:latin typeface="Calibri" panose="020F0502020204030204" pitchFamily="34" charset="0"/>
                          <a:ea typeface="Calibri" panose="020F0502020204030204" pitchFamily="34" charset="0"/>
                          <a:cs typeface="Calibri" panose="020F0502020204030204" pitchFamily="34" charset="0"/>
                        </a:rPr>
                        <a:t>Manage pain effectively for patients who have endometriosis:</a:t>
                      </a:r>
                    </a:p>
                    <a:p>
                      <a:pPr algn="l">
                        <a:lnSpc>
                          <a:spcPct val="115000"/>
                        </a:lnSpc>
                      </a:pPr>
                      <a:endParaRPr lang="en-GB" sz="1100" b="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Set a low threshold for the prescription of analgesia</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Set a low threshold for hormonal treatment which may improve pain as well as other symptoms – while always considering fertility intentions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Refer to pain management services as needed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a:lnSpc>
                          <a:spcPct val="115000"/>
                        </a:lnSpc>
                        <a:spcAft>
                          <a:spcPts val="800"/>
                        </a:spcAft>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In parallel, refer patients for non-medical pain management e.g. physiotherapy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en-GB" sz="9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All healthcare professionals in primary, secondary, and specialist care who are in contact with people who have endometriosis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 </a:t>
                      </a:r>
                      <a:r>
                        <a:rPr lang="en-GB" sz="2000" i="1" dirty="0">
                          <a:effectLst/>
                          <a:latin typeface="Calibri" panose="020F0502020204030204" pitchFamily="34" charset="0"/>
                          <a:ea typeface="Calibri" panose="020F0502020204030204" pitchFamily="34" charset="0"/>
                          <a:cs typeface="Calibri" panose="020F0502020204030204" pitchFamily="34" charset="0"/>
                        </a:rPr>
                        <a:t>Royal College of General Practitioners</a:t>
                      </a: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a16="http://schemas.microsoft.com/office/drawing/2014/main" val="956029178"/>
                  </a:ext>
                </a:extLst>
              </a:tr>
            </a:tbl>
          </a:graphicData>
        </a:graphic>
      </p:graphicFrame>
    </p:spTree>
    <p:extLst>
      <p:ext uri="{BB962C8B-B14F-4D97-AF65-F5344CB8AC3E}">
        <p14:creationId xmlns:p14="http://schemas.microsoft.com/office/powerpoint/2010/main" val="67968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6493165" y="126008"/>
            <a:ext cx="5568206" cy="831935"/>
          </a:xfrm>
          <a:solidFill>
            <a:schemeClr val="tx1">
              <a:lumMod val="95000"/>
            </a:schemeClr>
          </a:solidFill>
        </p:spPr>
        <p:txBody>
          <a:bodyPr anchor="ctr">
            <a:normAutofit/>
          </a:bodyPr>
          <a:lstStyle/>
          <a:p>
            <a:pPr marL="0" indent="0" algn="ctr">
              <a:buNone/>
            </a:pPr>
            <a:r>
              <a:rPr lang="en-US" sz="2800" b="1" dirty="0">
                <a:solidFill>
                  <a:srgbClr val="884851"/>
                </a:solidFill>
                <a:latin typeface="Calibri" panose="020F0502020204030204" pitchFamily="34" charset="0"/>
                <a:cs typeface="Calibri" panose="020F0502020204030204" pitchFamily="34" charset="0"/>
              </a:rPr>
              <a:t>The Study</a:t>
            </a: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4" y="1103086"/>
            <a:ext cx="5568205" cy="5628906"/>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Study population: </a:t>
            </a:r>
          </a:p>
          <a:p>
            <a:pPr marL="0" indent="0">
              <a:buNone/>
            </a:pPr>
            <a:r>
              <a:rPr lang="en-US" sz="2000"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Patients aged 18 or older with a primary surgical diagnosis of endometriosis admitted to hospital during the study timeframe: 1st February 2018 to 31st July 2020. </a:t>
            </a:r>
          </a:p>
          <a:p>
            <a:pPr marL="0" indent="0">
              <a:buNone/>
            </a:pPr>
            <a:endParaRPr lang="en-US" sz="700"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7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700"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Data sources: </a:t>
            </a:r>
          </a:p>
          <a:p>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Clinician questionnaires </a:t>
            </a:r>
          </a:p>
          <a:p>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Case reviews</a:t>
            </a:r>
          </a:p>
          <a:p>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Organisational questionnaires </a:t>
            </a:r>
          </a:p>
          <a:p>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Primary care notes</a:t>
            </a:r>
          </a:p>
          <a:p>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Clinician survey</a:t>
            </a:r>
          </a:p>
          <a:p>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Patient survey</a:t>
            </a:r>
          </a:p>
        </p:txBody>
      </p:sp>
    </p:spTree>
    <p:extLst>
      <p:ext uri="{BB962C8B-B14F-4D97-AF65-F5344CB8AC3E}">
        <p14:creationId xmlns:p14="http://schemas.microsoft.com/office/powerpoint/2010/main" val="364019292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GB" sz="3200" dirty="0">
                <a:solidFill>
                  <a:srgbClr val="FFFFFF"/>
                </a:solidFill>
                <a:effectLst/>
                <a:latin typeface="Calibri" panose="020F0502020204030204" pitchFamily="34" charset="0"/>
                <a:ea typeface="Calibri" panose="020F0502020204030204" pitchFamily="34" charset="0"/>
              </a:rPr>
              <a:t>Consent for laparoscopies for endometriosis</a:t>
            </a:r>
            <a:endParaRPr lang="en-US" sz="4800" dirty="0"/>
          </a:p>
        </p:txBody>
      </p:sp>
      <p:graphicFrame>
        <p:nvGraphicFramePr>
          <p:cNvPr id="5" name="Table 4">
            <a:extLst>
              <a:ext uri="{FF2B5EF4-FFF2-40B4-BE49-F238E27FC236}">
                <a16:creationId xmlns:a16="http://schemas.microsoft.com/office/drawing/2014/main" id="{421601F9-3F17-C7E1-3325-20F969003091}"/>
              </a:ext>
            </a:extLst>
          </p:cNvPr>
          <p:cNvGraphicFramePr>
            <a:graphicFrameLocks noGrp="1"/>
          </p:cNvGraphicFramePr>
          <p:nvPr>
            <p:extLst>
              <p:ext uri="{D42A27DB-BD31-4B8C-83A1-F6EECF244321}">
                <p14:modId xmlns:p14="http://schemas.microsoft.com/office/powerpoint/2010/main" val="2975404375"/>
              </p:ext>
            </p:extLst>
          </p:nvPr>
        </p:nvGraphicFramePr>
        <p:xfrm>
          <a:off x="677696" y="1504028"/>
          <a:ext cx="10972800" cy="4990084"/>
        </p:xfrm>
        <a:graphic>
          <a:graphicData uri="http://schemas.openxmlformats.org/drawingml/2006/table">
            <a:tbl>
              <a:tblPr/>
              <a:tblGrid>
                <a:gridCol w="10972800">
                  <a:extLst>
                    <a:ext uri="{9D8B030D-6E8A-4147-A177-3AD203B41FA5}">
                      <a16:colId xmlns:a16="http://schemas.microsoft.com/office/drawing/2014/main" val="3466115424"/>
                    </a:ext>
                  </a:extLst>
                </a:gridCol>
              </a:tblGrid>
              <a:tr h="0">
                <a:tc>
                  <a:txBody>
                    <a:bodyPr/>
                    <a:lstStyle/>
                    <a:p>
                      <a:pPr algn="l">
                        <a:lnSpc>
                          <a:spcPct val="115000"/>
                        </a:lnSpc>
                        <a:spcAft>
                          <a:spcPts val="1000"/>
                        </a:spcAft>
                      </a:pPr>
                      <a:r>
                        <a:rPr lang="en-GB" sz="2000" dirty="0">
                          <a:effectLst/>
                          <a:latin typeface="Calibri" panose="020F0502020204030204" pitchFamily="34" charset="0"/>
                          <a:ea typeface="Calibri" panose="020F0502020204030204" pitchFamily="34" charset="0"/>
                          <a:cs typeface="Calibri" panose="020F0502020204030204" pitchFamily="34" charset="0"/>
                        </a:rPr>
                        <a:t>Provide patients with clear, written information as part of the process that allows the patient to give informed consent for the laparoscopic diagnosis/treatment of endometriosis. This should form the basis of a documented discussion with the surgeon before the day of surgery. Include: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What the procedure involves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The purpose of the procedure e.g. to diagnose, stage, treat the symptoms of endometriosis, or a combination of these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What the patient’s expectations 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The possible effects on endometriosis symptoms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Risks, benefits and limitations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800"/>
                        </a:spcAft>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The need for further laparoscopic/open surgery for recurrent endometriosis or if complications arise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7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US" sz="1800" i="1" kern="1200" dirty="0">
                          <a:solidFill>
                            <a:srgbClr val="000000"/>
                          </a:solidFill>
                          <a:effectLst/>
                          <a:latin typeface="Calibri" panose="020F0502020204030204" pitchFamily="34" charset="0"/>
                          <a:ea typeface="+mn-ea"/>
                          <a:cs typeface="Calibri" panose="020F0502020204030204" pitchFamily="34" charset="0"/>
                        </a:rPr>
                        <a:t>This is consistent with </a:t>
                      </a:r>
                      <a:r>
                        <a:rPr lang="en-GB" sz="1800" i="1" u="sng"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2"/>
                        </a:rPr>
                        <a:t>NICE guideline NG73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8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18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800" i="1" kern="1200" dirty="0">
                          <a:solidFill>
                            <a:srgbClr val="000000"/>
                          </a:solidFill>
                          <a:effectLst/>
                          <a:latin typeface="Calibri" panose="020F0502020204030204" pitchFamily="34" charset="0"/>
                          <a:ea typeface="+mn-ea"/>
                          <a:cs typeface="Calibri" panose="020F0502020204030204" pitchFamily="34" charset="0"/>
                        </a:rPr>
                        <a:t>Consultant surgeons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1720895254"/>
                  </a:ext>
                </a:extLst>
              </a:tr>
            </a:tbl>
          </a:graphicData>
        </a:graphic>
      </p:graphicFrame>
    </p:spTree>
    <p:extLst>
      <p:ext uri="{BB962C8B-B14F-4D97-AF65-F5344CB8AC3E}">
        <p14:creationId xmlns:p14="http://schemas.microsoft.com/office/powerpoint/2010/main" val="107576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GB" sz="1800" b="1" dirty="0">
                <a:solidFill>
                  <a:srgbClr val="FFFFFF"/>
                </a:solidFill>
                <a:effectLst/>
                <a:latin typeface="Calibri" panose="020F0502020204030204" pitchFamily="34" charset="0"/>
                <a:ea typeface="Calibri" panose="020F0502020204030204" pitchFamily="34" charset="0"/>
              </a:rPr>
              <a:t> </a:t>
            </a:r>
            <a:r>
              <a:rPr lang="en-GB" sz="3200" dirty="0">
                <a:solidFill>
                  <a:srgbClr val="FFFFFF"/>
                </a:solidFill>
                <a:effectLst/>
                <a:latin typeface="Calibri" panose="020F0502020204030204" pitchFamily="34" charset="0"/>
                <a:ea typeface="Calibri" panose="020F0502020204030204" pitchFamily="34" charset="0"/>
              </a:rPr>
              <a:t>Discharge, follow-up and readmission</a:t>
            </a:r>
            <a:endParaRPr lang="en-US" sz="4800" dirty="0"/>
          </a:p>
        </p:txBody>
      </p:sp>
      <p:sp>
        <p:nvSpPr>
          <p:cNvPr id="4" name="TextBox 3">
            <a:extLst>
              <a:ext uri="{FF2B5EF4-FFF2-40B4-BE49-F238E27FC236}">
                <a16:creationId xmlns:a16="http://schemas.microsoft.com/office/drawing/2014/main" id="{88F41E9E-5534-0420-29E6-5D1ECA358F44}"/>
              </a:ext>
            </a:extLst>
          </p:cNvPr>
          <p:cNvSpPr txBox="1"/>
          <p:nvPr/>
        </p:nvSpPr>
        <p:spPr>
          <a:xfrm>
            <a:off x="629167" y="1360732"/>
            <a:ext cx="10648562" cy="5266313"/>
          </a:xfrm>
          <a:prstGeom prst="rect">
            <a:avLst/>
          </a:prstGeom>
          <a:noFill/>
        </p:spPr>
        <p:txBody>
          <a:bodyPr wrap="square">
            <a:spAutoFit/>
          </a:bodyPr>
          <a:lstStyle/>
          <a:p>
            <a:pPr algn="l">
              <a:lnSpc>
                <a:spcPct val="115000"/>
              </a:lnSpc>
              <a:spcAft>
                <a:spcPts val="1000"/>
              </a:spcAft>
            </a:pPr>
            <a:r>
              <a:rPr lang="en-GB" sz="2000" dirty="0">
                <a:effectLst/>
                <a:latin typeface="Calibri" panose="020F0502020204030204" pitchFamily="34" charset="0"/>
                <a:ea typeface="Calibri" panose="020F0502020204030204" pitchFamily="34" charset="0"/>
                <a:cs typeface="Calibri" panose="020F0502020204030204" pitchFamily="34" charset="0"/>
              </a:rPr>
              <a:t>Provide patients with clear, written information at discharge following laparoscopic diagnosis/treatment of endometriosis, including who to contact and how to initiate direct access back into the endometriosis care pathway.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Who to contact if they have any concerns, e.g. GP, endometriosis clinical nurse specialists, consultant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The follow-up plan and ongoing management of the endometriosis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The option of patient-initiated follow-up</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Types and dosages of medication they are on at discharge, including analgesia and hormone therapy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800"/>
              </a:spcAft>
              <a:buFont typeface="+mj-lt"/>
              <a:buAutoNum type="alphaLcPeriod"/>
            </a:pPr>
            <a:r>
              <a:rPr lang="en-GB" sz="2000" dirty="0">
                <a:effectLst/>
                <a:latin typeface="Calibri" panose="020F0502020204030204" pitchFamily="34" charset="0"/>
                <a:ea typeface="Calibri" panose="020F0502020204030204" pitchFamily="34" charset="0"/>
                <a:cs typeface="Calibri" panose="020F0502020204030204" pitchFamily="34" charset="0"/>
              </a:rPr>
              <a:t>The consideration of bone health for people with endometriosis on long-term hormonal medication, including nutrition, weight-bearing exercise and alcohol intake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800"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i="1" kern="1200" dirty="0">
                <a:solidFill>
                  <a:srgbClr val="000000"/>
                </a:solidFill>
                <a:effectLst/>
                <a:latin typeface="Calibri" panose="020F0502020204030204" pitchFamily="34" charset="0"/>
                <a:ea typeface="+mn-ea"/>
                <a:cs typeface="Calibri" panose="020F0502020204030204" pitchFamily="34" charset="0"/>
              </a:rPr>
              <a:t> All healthcare professionals who care for patients with endometriosis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a:t>
            </a:r>
            <a:r>
              <a:rPr lang="en-GB"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i="1" kern="1200" dirty="0">
                <a:solidFill>
                  <a:srgbClr val="000000"/>
                </a:solidFill>
                <a:effectLst/>
                <a:latin typeface="Calibri" panose="020F0502020204030204" pitchFamily="34" charset="0"/>
                <a:ea typeface="+mn-ea"/>
                <a:cs typeface="Calibri" panose="020F0502020204030204" pitchFamily="34" charset="0"/>
              </a:rPr>
              <a:t>Clinical Directors</a:t>
            </a:r>
            <a:r>
              <a:rPr lang="en-US" sz="2000" i="1" kern="1200" dirty="0">
                <a:solidFill>
                  <a:srgbClr val="000000"/>
                </a:solidFill>
                <a:effectLst/>
                <a:latin typeface="Calibri" panose="020F0502020204030204" pitchFamily="34" charset="0"/>
                <a:ea typeface="+mn-ea"/>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679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GB" sz="3200" dirty="0">
                <a:solidFill>
                  <a:srgbClr val="FFFFFF"/>
                </a:solidFill>
                <a:effectLst/>
                <a:latin typeface="Calibri" panose="020F0502020204030204" pitchFamily="34" charset="0"/>
                <a:ea typeface="Calibri" panose="020F0502020204030204" pitchFamily="34" charset="0"/>
              </a:rPr>
              <a:t>The endometriosis care pathway</a:t>
            </a:r>
            <a:endParaRPr lang="en-US" sz="4800" dirty="0"/>
          </a:p>
        </p:txBody>
      </p:sp>
      <p:graphicFrame>
        <p:nvGraphicFramePr>
          <p:cNvPr id="6" name="Table 5">
            <a:extLst>
              <a:ext uri="{FF2B5EF4-FFF2-40B4-BE49-F238E27FC236}">
                <a16:creationId xmlns:a16="http://schemas.microsoft.com/office/drawing/2014/main" id="{E2BE84C5-6AEB-20B4-BD4B-D61E5FCB1182}"/>
              </a:ext>
            </a:extLst>
          </p:cNvPr>
          <p:cNvGraphicFramePr>
            <a:graphicFrameLocks noGrp="1"/>
          </p:cNvGraphicFramePr>
          <p:nvPr>
            <p:extLst>
              <p:ext uri="{D42A27DB-BD31-4B8C-83A1-F6EECF244321}">
                <p14:modId xmlns:p14="http://schemas.microsoft.com/office/powerpoint/2010/main" val="3262814121"/>
              </p:ext>
            </p:extLst>
          </p:nvPr>
        </p:nvGraphicFramePr>
        <p:xfrm>
          <a:off x="570688" y="1645151"/>
          <a:ext cx="10972800" cy="4303776"/>
        </p:xfrm>
        <a:graphic>
          <a:graphicData uri="http://schemas.openxmlformats.org/drawingml/2006/table">
            <a:tbl>
              <a:tblPr/>
              <a:tblGrid>
                <a:gridCol w="10972800">
                  <a:extLst>
                    <a:ext uri="{9D8B030D-6E8A-4147-A177-3AD203B41FA5}">
                      <a16:colId xmlns:a16="http://schemas.microsoft.com/office/drawing/2014/main" val="1252640263"/>
                    </a:ext>
                  </a:extLst>
                </a:gridCol>
              </a:tblGrid>
              <a:tr h="0">
                <a:tc>
                  <a:txBody>
                    <a:bodyPr/>
                    <a:lstStyle/>
                    <a:p>
                      <a:pPr algn="l">
                        <a:lnSpc>
                          <a:spcPct val="115000"/>
                        </a:lnSpc>
                        <a:spcAft>
                          <a:spcPts val="1000"/>
                        </a:spcAft>
                      </a:pPr>
                      <a:r>
                        <a:rPr lang="en-GB" sz="2400" dirty="0">
                          <a:effectLst/>
                          <a:latin typeface="Calibri" panose="020F0502020204030204" pitchFamily="34" charset="0"/>
                          <a:ea typeface="Calibri" panose="020F0502020204030204" pitchFamily="34" charset="0"/>
                          <a:cs typeface="Calibri" panose="020F0502020204030204" pitchFamily="34" charset="0"/>
                        </a:rPr>
                        <a:t>Formalise a care pathway for patients with or suspected to have endometriosis. This pathway should include implementation of </a:t>
                      </a:r>
                      <a:r>
                        <a:rPr lang="en-GB" sz="2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2"/>
                        </a:rPr>
                        <a:t>NICE guideline NG73</a:t>
                      </a:r>
                      <a:r>
                        <a:rPr lang="en-GB" sz="2400" dirty="0">
                          <a:effectLst/>
                          <a:latin typeface="Calibri" panose="020F0502020204030204" pitchFamily="34" charset="0"/>
                          <a:ea typeface="Calibri" panose="020F0502020204030204" pitchFamily="34" charset="0"/>
                          <a:cs typeface="Calibri" panose="020F0502020204030204" pitchFamily="34" charset="0"/>
                        </a:rPr>
                        <a:t>, the </a:t>
                      </a:r>
                      <a:r>
                        <a:rPr lang="en-GB" sz="2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European Society of Human Reproduction and Embryology (ESHRE) endometriosis guidelines</a:t>
                      </a:r>
                      <a:r>
                        <a:rPr lang="en-GB" sz="2400" dirty="0">
                          <a:effectLst/>
                          <a:latin typeface="Calibri" panose="020F0502020204030204" pitchFamily="34" charset="0"/>
                          <a:ea typeface="Calibri" panose="020F0502020204030204" pitchFamily="34" charset="0"/>
                          <a:cs typeface="Calibri" panose="020F0502020204030204" pitchFamily="34" charset="0"/>
                        </a:rPr>
                        <a:t>, as well as the recommendations from this report.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9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a:t>
                      </a:r>
                      <a:r>
                        <a:rPr lang="en-GB" sz="2000"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Royal College of Obstetricians and Gynaecologists, Royal College of General Practitioners, Royal College of Surgeons, Royal College of Emergency Medicine, Royal College of Nursing, Royal College of Paediatrics and Child Health, Society for Acute Medicine, British Society for Gynaecological Endoscopy, British medical ultrasound society, Pelvic Obstetric and Gynaecological Physiotherapy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a:t>
                      </a:r>
                      <a:r>
                        <a:rPr lang="en-GB" sz="2000"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effectLst/>
                          <a:latin typeface="Calibri" panose="020F0502020204030204" pitchFamily="34" charset="0"/>
                          <a:ea typeface="Calibri" panose="020F0502020204030204" pitchFamily="34" charset="0"/>
                          <a:cs typeface="Calibri" panose="020F0502020204030204" pitchFamily="34" charset="0"/>
                        </a:rPr>
                        <a:t>NHS England, Welsh Government, Northern Ireland Department of Health</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2545589661"/>
                  </a:ext>
                </a:extLst>
              </a:tr>
            </a:tbl>
          </a:graphicData>
        </a:graphic>
      </p:graphicFrame>
    </p:spTree>
    <p:extLst>
      <p:ext uri="{BB962C8B-B14F-4D97-AF65-F5344CB8AC3E}">
        <p14:creationId xmlns:p14="http://schemas.microsoft.com/office/powerpoint/2010/main" val="90416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FFA4-2D7F-6B84-B9E7-67D26CD4E4BC}"/>
              </a:ext>
            </a:extLst>
          </p:cNvPr>
          <p:cNvSpPr>
            <a:spLocks noGrp="1"/>
          </p:cNvSpPr>
          <p:nvPr>
            <p:ph type="title"/>
          </p:nvPr>
        </p:nvSpPr>
        <p:spPr/>
        <p:txBody>
          <a:bodyPr/>
          <a:lstStyle/>
          <a:p>
            <a:r>
              <a:rPr lang="en-GB" sz="3200" dirty="0">
                <a:solidFill>
                  <a:srgbClr val="FFFFFF"/>
                </a:solidFill>
                <a:effectLst/>
                <a:latin typeface="Calibri" panose="020F0502020204030204" pitchFamily="34" charset="0"/>
                <a:ea typeface="Calibri" panose="020F0502020204030204" pitchFamily="34" charset="0"/>
              </a:rPr>
              <a:t>Further opportunities to improve endometriosis care</a:t>
            </a:r>
            <a:endParaRPr lang="en-US" sz="4800" dirty="0"/>
          </a:p>
        </p:txBody>
      </p:sp>
      <p:graphicFrame>
        <p:nvGraphicFramePr>
          <p:cNvPr id="6" name="Table 5">
            <a:extLst>
              <a:ext uri="{FF2B5EF4-FFF2-40B4-BE49-F238E27FC236}">
                <a16:creationId xmlns:a16="http://schemas.microsoft.com/office/drawing/2014/main" id="{081C5209-F52C-546F-EB5A-49A01A5DDF23}"/>
              </a:ext>
            </a:extLst>
          </p:cNvPr>
          <p:cNvGraphicFramePr>
            <a:graphicFrameLocks noGrp="1"/>
          </p:cNvGraphicFramePr>
          <p:nvPr>
            <p:extLst>
              <p:ext uri="{D42A27DB-BD31-4B8C-83A1-F6EECF244321}">
                <p14:modId xmlns:p14="http://schemas.microsoft.com/office/powerpoint/2010/main" val="173338591"/>
              </p:ext>
            </p:extLst>
          </p:nvPr>
        </p:nvGraphicFramePr>
        <p:xfrm>
          <a:off x="495375" y="1654892"/>
          <a:ext cx="10972800" cy="4431792"/>
        </p:xfrm>
        <a:graphic>
          <a:graphicData uri="http://schemas.openxmlformats.org/drawingml/2006/table">
            <a:tbl>
              <a:tblPr/>
              <a:tblGrid>
                <a:gridCol w="10972800">
                  <a:extLst>
                    <a:ext uri="{9D8B030D-6E8A-4147-A177-3AD203B41FA5}">
                      <a16:colId xmlns:a16="http://schemas.microsoft.com/office/drawing/2014/main" val="471997544"/>
                    </a:ext>
                  </a:extLst>
                </a:gridCol>
              </a:tblGrid>
              <a:tr h="0">
                <a:tc>
                  <a:txBody>
                    <a:bodyPr/>
                    <a:lstStyle/>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Collect surgical outcome data, including patient-reported outcomes, for benchmarking.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Review local practice against </a:t>
                      </a:r>
                      <a:r>
                        <a:rPr lang="en-GB" sz="2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2"/>
                        </a:rPr>
                        <a:t>NICE guideline NG73</a:t>
                      </a:r>
                      <a:r>
                        <a:rPr lang="en-GB" sz="24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Calibri" panose="020F0502020204030204" pitchFamily="34" charset="0"/>
                        </a:rPr>
                        <a:t> the recommendations in this report.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Undertake clinical trials to ascertain the efficacy of surgery for endometriosis-associated symptoms, especially for minimal or mild endometriosis.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Assess the use of pain medication, and the medical treatment of endometriosis.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800"/>
                        </a:spcAft>
                        <a:buFont typeface="+mj-lt"/>
                        <a:buAutoNum type="alphaLcPeriod"/>
                      </a:pPr>
                      <a:r>
                        <a:rPr lang="en-GB" sz="2400" dirty="0">
                          <a:effectLst/>
                          <a:latin typeface="Calibri" panose="020F0502020204030204" pitchFamily="34" charset="0"/>
                          <a:ea typeface="Calibri" panose="020F0502020204030204" pitchFamily="34" charset="0"/>
                          <a:cs typeface="Calibri" panose="020F0502020204030204" pitchFamily="34" charset="0"/>
                        </a:rPr>
                        <a:t>Explore the use of imaging modalities in the diagnosis of endometriosis.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9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2000" b="1" i="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Primary audiences: </a:t>
                      </a:r>
                      <a:r>
                        <a:rPr lang="en-GB" sz="2000" i="1" dirty="0">
                          <a:effectLst/>
                          <a:latin typeface="Calibri" panose="020F0502020204030204" pitchFamily="34" charset="0"/>
                          <a:ea typeface="Calibri" panose="020F0502020204030204" pitchFamily="34" charset="0"/>
                          <a:cs typeface="Calibri" panose="020F0502020204030204" pitchFamily="34" charset="0"/>
                        </a:rPr>
                        <a:t>Grant-making bodies such as the National Institute for Health and Care Research or  Medical Research Council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1054955780"/>
                  </a:ext>
                </a:extLst>
              </a:tr>
            </a:tbl>
          </a:graphicData>
        </a:graphic>
      </p:graphicFrame>
      <p:sp>
        <p:nvSpPr>
          <p:cNvPr id="7" name="Rectangle 2">
            <a:extLst>
              <a:ext uri="{FF2B5EF4-FFF2-40B4-BE49-F238E27FC236}">
                <a16:creationId xmlns:a16="http://schemas.microsoft.com/office/drawing/2014/main" id="{C80C4DD1-5F48-764B-BEB5-D6B1E9748A97}"/>
              </a:ext>
            </a:extLst>
          </p:cNvPr>
          <p:cNvSpPr>
            <a:spLocks noChangeArrowheads="1"/>
          </p:cNvSpPr>
          <p:nvPr/>
        </p:nvSpPr>
        <p:spPr bwMode="auto">
          <a:xfrm>
            <a:off x="534284" y="6318664"/>
            <a:ext cx="41924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008080"/>
                </a:solidFill>
                <a:effectLst/>
                <a:latin typeface="Calibri" panose="020F0502020204030204" pitchFamily="34" charset="0"/>
                <a:ea typeface="Calibri" panose="020F0502020204030204" pitchFamily="34" charset="0"/>
                <a:cs typeface="Calibri" panose="020F0502020204030204" pitchFamily="34" charset="0"/>
              </a:rPr>
              <a:t>Supported by: </a:t>
            </a:r>
            <a:r>
              <a:rPr kumimoji="0" lang="en-GB" altLang="en-US"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Relevant Royal Colleges</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5785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6493165" y="126008"/>
            <a:ext cx="5568206" cy="831935"/>
          </a:xfrm>
          <a:solidFill>
            <a:schemeClr val="tx1">
              <a:lumMod val="95000"/>
            </a:schemeClr>
          </a:solidFill>
        </p:spPr>
        <p:txBody>
          <a:bodyPr anchor="ctr">
            <a:normAutofit/>
          </a:bodyPr>
          <a:lstStyle/>
          <a:p>
            <a:pPr marL="0" indent="0" algn="ctr">
              <a:buNone/>
            </a:pPr>
            <a:r>
              <a:rPr lang="en-US" sz="2800" b="1" dirty="0">
                <a:solidFill>
                  <a:srgbClr val="884851"/>
                </a:solidFill>
                <a:latin typeface="Calibri" panose="020F0502020204030204" pitchFamily="34" charset="0"/>
                <a:ea typeface="Calibri" panose="020F0502020204030204" pitchFamily="34" charset="0"/>
                <a:cs typeface="Calibri" panose="020F0502020204030204" pitchFamily="34" charset="0"/>
              </a:rPr>
              <a:t>REPORT and TOOLS</a:t>
            </a: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4" y="1103086"/>
            <a:ext cx="5568205" cy="5628906"/>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US" b="1" dirty="0">
                <a:solidFill>
                  <a:srgbClr val="006666"/>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www.ncepod.org.uk/2024endometriosis</a:t>
            </a:r>
            <a:endParaRPr lang="en-US" b="1" dirty="0">
              <a:solidFill>
                <a:srgbClr val="006666"/>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1200" dirty="0">
              <a:solidFill>
                <a:srgbClr val="A65864"/>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Report</a:t>
            </a: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Summary</a:t>
            </a: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Infographic</a:t>
            </a:r>
          </a:p>
          <a:p>
            <a:endParaRPr lang="en-US" sz="12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Recommendation checklist</a:t>
            </a: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Audit tool</a:t>
            </a: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Driver diagram</a:t>
            </a: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Fishbone diagram</a:t>
            </a:r>
          </a:p>
          <a:p>
            <a:endParaRPr lang="en-US" sz="12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Commissioners guide</a:t>
            </a:r>
            <a:endParaRPr lang="en-GB" sz="16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95378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6493165" y="126008"/>
            <a:ext cx="5568206" cy="831935"/>
          </a:xfrm>
          <a:solidFill>
            <a:schemeClr val="tx1">
              <a:lumMod val="95000"/>
            </a:schemeClr>
          </a:solidFill>
        </p:spPr>
        <p:txBody>
          <a:bodyPr anchor="ctr">
            <a:normAutofit/>
          </a:bodyPr>
          <a:lstStyle/>
          <a:p>
            <a:pPr marL="0" indent="0" algn="ctr">
              <a:buNone/>
            </a:pPr>
            <a:r>
              <a:rPr lang="en-GB" sz="2800" b="1" dirty="0">
                <a:solidFill>
                  <a:srgbClr val="884851"/>
                </a:solidFill>
                <a:latin typeface="Calibri" panose="020F0502020204030204" pitchFamily="34" charset="0"/>
                <a:ea typeface="Calibri" panose="020F0502020204030204" pitchFamily="34" charset="0"/>
                <a:cs typeface="Calibri" panose="020F0502020204030204" pitchFamily="34" charset="0"/>
              </a:rPr>
              <a:t>Study population</a:t>
            </a:r>
            <a:endParaRPr lang="en-US" sz="3600" b="1" dirty="0">
              <a:solidFill>
                <a:srgbClr val="88485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4" y="1103086"/>
            <a:ext cx="5568205" cy="5628906"/>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Inclusion criteria : </a:t>
            </a:r>
          </a:p>
          <a:p>
            <a:pPr marL="0" indent="0">
              <a:buNone/>
            </a:pPr>
            <a:r>
              <a:rPr lang="en-US" sz="2000"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Patients aged 18 or older with a primary surgical diagnosis of endometriosis admitted to hospital during the study timeframe: 1st February 2018 to 31st July 2020. </a:t>
            </a:r>
          </a:p>
          <a:p>
            <a:pPr marL="0" indent="0">
              <a:buNone/>
            </a:pPr>
            <a:endPar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Exclusions:</a:t>
            </a:r>
          </a:p>
          <a:p>
            <a:pPr marL="0" indent="0">
              <a:buNone/>
            </a:pP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Patients with adenomyosis without endometriosis</a:t>
            </a:r>
            <a:endParaRPr lang="en-US" sz="2000"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700" b="0" i="0" u="none" strike="noStrike" baseline="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87764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p:txBody>
          <a:bodyPr/>
          <a:lstStyle/>
          <a:p>
            <a:r>
              <a:rPr lang="en-US" dirty="0"/>
              <a:t>Data returns</a:t>
            </a:r>
          </a:p>
        </p:txBody>
      </p:sp>
      <p:pic>
        <p:nvPicPr>
          <p:cNvPr id="7" name="Picture 6">
            <a:extLst>
              <a:ext uri="{FF2B5EF4-FFF2-40B4-BE49-F238E27FC236}">
                <a16:creationId xmlns:a16="http://schemas.microsoft.com/office/drawing/2014/main" id="{98B045C7-D8B7-CD2F-89E4-BBEB8427C0B6}"/>
              </a:ext>
            </a:extLst>
          </p:cNvPr>
          <p:cNvPicPr>
            <a:picLocks noChangeAspect="1"/>
          </p:cNvPicPr>
          <p:nvPr/>
        </p:nvPicPr>
        <p:blipFill>
          <a:blip r:embed="rId2"/>
          <a:stretch>
            <a:fillRect/>
          </a:stretch>
        </p:blipFill>
        <p:spPr>
          <a:xfrm>
            <a:off x="2026625" y="1598444"/>
            <a:ext cx="7840169" cy="4258269"/>
          </a:xfrm>
          <a:prstGeom prst="rect">
            <a:avLst/>
          </a:prstGeom>
        </p:spPr>
      </p:pic>
    </p:spTree>
    <p:extLst>
      <p:ext uri="{BB962C8B-B14F-4D97-AF65-F5344CB8AC3E}">
        <p14:creationId xmlns:p14="http://schemas.microsoft.com/office/powerpoint/2010/main" val="109232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p:txBody>
          <a:bodyPr/>
          <a:lstStyle/>
          <a:p>
            <a:r>
              <a:rPr lang="en-US" dirty="0"/>
              <a:t>Age of patients included in the study population</a:t>
            </a:r>
          </a:p>
        </p:txBody>
      </p:sp>
      <p:pic>
        <p:nvPicPr>
          <p:cNvPr id="4" name="Picture 3">
            <a:extLst>
              <a:ext uri="{FF2B5EF4-FFF2-40B4-BE49-F238E27FC236}">
                <a16:creationId xmlns:a16="http://schemas.microsoft.com/office/drawing/2014/main" id="{C1482DC2-1396-3122-9894-91796C73ECD8}"/>
              </a:ext>
            </a:extLst>
          </p:cNvPr>
          <p:cNvPicPr>
            <a:picLocks noChangeAspect="1"/>
          </p:cNvPicPr>
          <p:nvPr/>
        </p:nvPicPr>
        <p:blipFill>
          <a:blip r:embed="rId2"/>
          <a:stretch>
            <a:fillRect/>
          </a:stretch>
        </p:blipFill>
        <p:spPr>
          <a:xfrm>
            <a:off x="1742552" y="1725448"/>
            <a:ext cx="8768132" cy="4473309"/>
          </a:xfrm>
          <a:prstGeom prst="rect">
            <a:avLst/>
          </a:prstGeom>
        </p:spPr>
      </p:pic>
    </p:spTree>
    <p:extLst>
      <p:ext uri="{BB962C8B-B14F-4D97-AF65-F5344CB8AC3E}">
        <p14:creationId xmlns:p14="http://schemas.microsoft.com/office/powerpoint/2010/main" val="104147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p:txBody>
          <a:bodyPr/>
          <a:lstStyle/>
          <a:p>
            <a:r>
              <a:rPr lang="en-US" dirty="0"/>
              <a:t>Overall quality of care</a:t>
            </a:r>
          </a:p>
        </p:txBody>
      </p:sp>
      <p:pic>
        <p:nvPicPr>
          <p:cNvPr id="5" name="Picture 4">
            <a:extLst>
              <a:ext uri="{FF2B5EF4-FFF2-40B4-BE49-F238E27FC236}">
                <a16:creationId xmlns:a16="http://schemas.microsoft.com/office/drawing/2014/main" id="{840A769D-F965-9285-24DB-6CD2A7A79D3F}"/>
              </a:ext>
            </a:extLst>
          </p:cNvPr>
          <p:cNvPicPr>
            <a:picLocks noChangeAspect="1"/>
          </p:cNvPicPr>
          <p:nvPr/>
        </p:nvPicPr>
        <p:blipFill>
          <a:blip r:embed="rId2"/>
          <a:stretch>
            <a:fillRect/>
          </a:stretch>
        </p:blipFill>
        <p:spPr>
          <a:xfrm>
            <a:off x="1288026" y="1695034"/>
            <a:ext cx="9929770" cy="4529168"/>
          </a:xfrm>
          <a:prstGeom prst="rect">
            <a:avLst/>
          </a:prstGeom>
        </p:spPr>
      </p:pic>
    </p:spTree>
    <p:extLst>
      <p:ext uri="{BB962C8B-B14F-4D97-AF65-F5344CB8AC3E}">
        <p14:creationId xmlns:p14="http://schemas.microsoft.com/office/powerpoint/2010/main" val="23073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297221" y="2747866"/>
            <a:ext cx="5568205" cy="681134"/>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GB" sz="3600" b="1" dirty="0">
                <a:solidFill>
                  <a:srgbClr val="884851"/>
                </a:solidFill>
                <a:latin typeface="Calibri" panose="020F0502020204030204" pitchFamily="34" charset="0"/>
                <a:ea typeface="Calibri" panose="020F0502020204030204" pitchFamily="34" charset="0"/>
                <a:cs typeface="Calibri" panose="020F0502020204030204" pitchFamily="34" charset="0"/>
              </a:rPr>
              <a:t>KEY MESSAGES</a:t>
            </a:r>
            <a:endParaRPr lang="en-GB" b="1" dirty="0">
              <a:solidFill>
                <a:srgbClr val="88485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2507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7373257" y="126007"/>
            <a:ext cx="4688114" cy="1267363"/>
          </a:xfrm>
          <a:solidFill>
            <a:schemeClr val="tx1">
              <a:lumMod val="95000"/>
            </a:schemeClr>
          </a:solidFill>
        </p:spPr>
        <p:txBody>
          <a:bodyPr anchor="ctr">
            <a:normAutofit/>
          </a:bodyPr>
          <a:lstStyle/>
          <a:p>
            <a:pPr marL="0" indent="0">
              <a:buNone/>
            </a:pPr>
            <a:r>
              <a:rPr lang="en-US" sz="2200" b="1" dirty="0">
                <a:solidFill>
                  <a:srgbClr val="884851"/>
                </a:solidFill>
                <a:latin typeface="Calibri" panose="020F0502020204030204" pitchFamily="34" charset="0"/>
                <a:cs typeface="Calibri" panose="020F0502020204030204" pitchFamily="34" charset="0"/>
              </a:rPr>
              <a:t>ENDOMETRIOSIS IS A CHRONIC CONDITION</a:t>
            </a: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4" y="1509484"/>
            <a:ext cx="5568205" cy="5220000"/>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Unlike other chronic conditions, such as diabetes, there is no pathway for endometriosis.</a:t>
            </a:r>
          </a:p>
          <a:p>
            <a:pPr marL="0" indent="0">
              <a:buNone/>
            </a:pPr>
            <a:endPar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124/238 (52.1%) patients experienced recurrence or persistence of endometriosis symptoms following laparoscopy</a:t>
            </a:r>
          </a:p>
        </p:txBody>
      </p:sp>
      <p:sp>
        <p:nvSpPr>
          <p:cNvPr id="2" name="Content Placeholder 2">
            <a:extLst>
              <a:ext uri="{FF2B5EF4-FFF2-40B4-BE49-F238E27FC236}">
                <a16:creationId xmlns:a16="http://schemas.microsoft.com/office/drawing/2014/main" id="{9C4A9FB2-74E2-EEED-1878-5DD2E848B02F}"/>
              </a:ext>
            </a:extLst>
          </p:cNvPr>
          <p:cNvSpPr txBox="1">
            <a:spLocks/>
          </p:cNvSpPr>
          <p:nvPr/>
        </p:nvSpPr>
        <p:spPr bwMode="auto">
          <a:xfrm>
            <a:off x="6493164" y="126008"/>
            <a:ext cx="737300" cy="1267362"/>
          </a:xfrm>
          <a:prstGeom prst="rect">
            <a:avLst/>
          </a:prstGeom>
          <a:solidFill>
            <a:schemeClr val="bg1">
              <a:lumMod val="50000"/>
              <a:lumOff val="50000"/>
            </a:schemeClr>
          </a:solid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21565981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9" name="Freeform: Shape 1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0040255-DEFC-97F9-EBED-E8EED7273823}"/>
              </a:ext>
            </a:extLst>
          </p:cNvPr>
          <p:cNvPicPr>
            <a:picLocks noChangeAspect="1"/>
          </p:cNvPicPr>
          <p:nvPr/>
        </p:nvPicPr>
        <p:blipFill>
          <a:blip r:embed="rId3">
            <a:alphaModFix/>
            <a:extLst>
              <a:ext uri="{28A0092B-C50C-407E-A947-70E740481C1C}">
                <a14:useLocalDpi xmlns:a14="http://schemas.microsoft.com/office/drawing/2010/main" val="0"/>
              </a:ext>
            </a:extLst>
          </a:blip>
          <a:srcRect l="4457" r="4457"/>
          <a:stretch/>
        </p:blipFill>
        <p:spPr>
          <a:xfrm>
            <a:off x="0" y="1"/>
            <a:ext cx="5983974" cy="685800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B4D9B258-4F98-FE64-4A85-387A83921E49}"/>
              </a:ext>
            </a:extLst>
          </p:cNvPr>
          <p:cNvSpPr>
            <a:spLocks noGrp="1"/>
          </p:cNvSpPr>
          <p:nvPr>
            <p:ph idx="1"/>
          </p:nvPr>
        </p:nvSpPr>
        <p:spPr>
          <a:xfrm>
            <a:off x="7373257" y="126007"/>
            <a:ext cx="4688114" cy="1238335"/>
          </a:xfrm>
          <a:solidFill>
            <a:schemeClr val="tx1">
              <a:lumMod val="95000"/>
            </a:schemeClr>
          </a:solidFill>
        </p:spPr>
        <p:txBody>
          <a:bodyPr anchor="ctr">
            <a:normAutofit fontScale="85000" lnSpcReduction="10000"/>
          </a:bodyPr>
          <a:lstStyle/>
          <a:p>
            <a:pPr marL="0" indent="0" algn="l">
              <a:lnSpc>
                <a:spcPct val="120000"/>
              </a:lnSpc>
              <a:buNone/>
            </a:pPr>
            <a:r>
              <a:rPr lang="en-GB" b="1" dirty="0">
                <a:solidFill>
                  <a:srgbClr val="884851"/>
                </a:solidFill>
                <a:latin typeface="Calibri" panose="020F0502020204030204" pitchFamily="34" charset="0"/>
                <a:ea typeface="Calibri" panose="020F0502020204030204" pitchFamily="34" charset="0"/>
                <a:cs typeface="Calibri" panose="020F0502020204030204" pitchFamily="34" charset="0"/>
              </a:rPr>
              <a:t>ENDOMETRIOSIS HAS SYMPTOMS AND SIGNS THAT NEED EARLIER RECOGNITION &amp; APPROPRIATE TIMELY MANAGEMENT</a:t>
            </a:r>
            <a:endParaRPr lang="en-US" b="1" dirty="0">
              <a:solidFill>
                <a:srgbClr val="88485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6493164" y="1509484"/>
            <a:ext cx="5568205" cy="5220000"/>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Signs and symptoms of endometriosis need to be </a:t>
            </a:r>
            <a:b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n-US" sz="2000" dirty="0" err="1">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recognised</a:t>
            </a: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and not just seen as troublesome periods.</a:t>
            </a:r>
          </a:p>
          <a:p>
            <a:pPr marL="0" indent="0">
              <a:buNone/>
            </a:pPr>
            <a:endPar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546/941 (58.0%) patients surveyed </a:t>
            </a:r>
            <a:b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had multiple visits to the GP before </a:t>
            </a:r>
            <a:b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any investigations were undertaken </a:t>
            </a:r>
            <a:b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n-US" sz="2000" dirty="0">
                <a:solidFill>
                  <a:schemeClr val="bg1">
                    <a:lumMod val="75000"/>
                    <a:lumOff val="25000"/>
                  </a:schemeClr>
                </a:solidFill>
                <a:latin typeface="Calibri" panose="020F0502020204030204" pitchFamily="34" charset="0"/>
                <a:ea typeface="Calibri" panose="020F0502020204030204" pitchFamily="34" charset="0"/>
                <a:cs typeface="Calibri" panose="020F0502020204030204" pitchFamily="34" charset="0"/>
              </a:rPr>
              <a:t>or treatment initiated.</a:t>
            </a:r>
          </a:p>
        </p:txBody>
      </p:sp>
      <p:sp>
        <p:nvSpPr>
          <p:cNvPr id="2" name="Content Placeholder 2">
            <a:extLst>
              <a:ext uri="{FF2B5EF4-FFF2-40B4-BE49-F238E27FC236}">
                <a16:creationId xmlns:a16="http://schemas.microsoft.com/office/drawing/2014/main" id="{9C4A9FB2-74E2-EEED-1878-5DD2E848B02F}"/>
              </a:ext>
            </a:extLst>
          </p:cNvPr>
          <p:cNvSpPr txBox="1">
            <a:spLocks/>
          </p:cNvSpPr>
          <p:nvPr/>
        </p:nvSpPr>
        <p:spPr bwMode="auto">
          <a:xfrm>
            <a:off x="6493164" y="126008"/>
            <a:ext cx="737300" cy="1238334"/>
          </a:xfrm>
          <a:prstGeom prst="rect">
            <a:avLst/>
          </a:prstGeom>
          <a:solidFill>
            <a:schemeClr val="bg1">
              <a:lumMod val="50000"/>
              <a:lumOff val="50000"/>
            </a:schemeClr>
          </a:solid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699799170"/>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f7069973-aa87-4c00-a839-49fc856dbf25"/>
  <p:tag name="SLIDO_APP_VERSION" val="0.16.0.1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21798</TotalTime>
  <Words>1527</Words>
  <Application>Microsoft Office PowerPoint</Application>
  <PresentationFormat>Widescreen</PresentationFormat>
  <Paragraphs>148</Paragraphs>
  <Slides>24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Default Design</vt:lpstr>
      <vt:lpstr>PowerPoint Presentation</vt:lpstr>
      <vt:lpstr>PowerPoint Presentation</vt:lpstr>
      <vt:lpstr>PowerPoint Presentation</vt:lpstr>
      <vt:lpstr>Data returns</vt:lpstr>
      <vt:lpstr>Age of patients included in the study population</vt:lpstr>
      <vt:lpstr>Overall quality of care</vt:lpstr>
      <vt:lpstr>PowerPoint Presentation</vt:lpstr>
      <vt:lpstr>PowerPoint Presentation</vt:lpstr>
      <vt:lpstr>PowerPoint Presentation</vt:lpstr>
      <vt:lpstr>PowerPoint Presentation</vt:lpstr>
      <vt:lpstr>PowerPoint Presentation</vt:lpstr>
      <vt:lpstr>PowerPoint Presentation</vt:lpstr>
      <vt:lpstr>Public awareness and education</vt:lpstr>
      <vt:lpstr>Awareness of endometriosis as a chronic condition</vt:lpstr>
      <vt:lpstr>Training for healthcare professionals</vt:lpstr>
      <vt:lpstr>Impact of endometriosis on quality of life</vt:lpstr>
      <vt:lpstr>Impact of endometriosis on quality of life</vt:lpstr>
      <vt:lpstr>Multidisciplinary teams and clinical networks</vt:lpstr>
      <vt:lpstr>Medical/ pain management for endometriosis</vt:lpstr>
      <vt:lpstr>Consent for laparoscopies for endometriosis</vt:lpstr>
      <vt:lpstr> Discharge, follow-up and readmission</vt:lpstr>
      <vt:lpstr>The endometriosis care pathway</vt:lpstr>
      <vt:lpstr>Further opportunities to improve endometriosis care</vt:lpstr>
      <vt:lpstr>PowerPoint Presentation</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Hannah Shotton</cp:lastModifiedBy>
  <cp:revision>437</cp:revision>
  <cp:lastPrinted>2022-09-07T09:54:58Z</cp:lastPrinted>
  <dcterms:created xsi:type="dcterms:W3CDTF">2008-11-02T22:09:09Z</dcterms:created>
  <dcterms:modified xsi:type="dcterms:W3CDTF">2024-07-05T16:44:35Z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f7069973-aa87-4c00-a839-49fc856dbf25</vt:lpwstr>
  </property>
  <property fmtid="{D5CDD505-2E9C-101B-9397-08002B2CF9AE}" pid="3" name="SlidoAppVersion">
    <vt:lpwstr>0.16.0.1124</vt:lpwstr>
  </property>
</Properties>
</file>